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38"/>
  </p:notesMasterIdLst>
  <p:sldIdLst>
    <p:sldId id="256" r:id="rId6"/>
    <p:sldId id="267" r:id="rId7"/>
    <p:sldId id="258" r:id="rId8"/>
    <p:sldId id="305" r:id="rId9"/>
    <p:sldId id="315" r:id="rId10"/>
    <p:sldId id="324" r:id="rId11"/>
    <p:sldId id="268" r:id="rId12"/>
    <p:sldId id="295" r:id="rId13"/>
    <p:sldId id="316" r:id="rId14"/>
    <p:sldId id="291" r:id="rId15"/>
    <p:sldId id="302" r:id="rId16"/>
    <p:sldId id="272" r:id="rId17"/>
    <p:sldId id="276" r:id="rId18"/>
    <p:sldId id="277" r:id="rId19"/>
    <p:sldId id="304" r:id="rId20"/>
    <p:sldId id="317" r:id="rId21"/>
    <p:sldId id="306" r:id="rId22"/>
    <p:sldId id="307" r:id="rId23"/>
    <p:sldId id="309" r:id="rId24"/>
    <p:sldId id="318" r:id="rId25"/>
    <p:sldId id="308" r:id="rId26"/>
    <p:sldId id="283" r:id="rId27"/>
    <p:sldId id="319" r:id="rId28"/>
    <p:sldId id="310" r:id="rId29"/>
    <p:sldId id="320" r:id="rId30"/>
    <p:sldId id="321" r:id="rId31"/>
    <p:sldId id="300" r:id="rId32"/>
    <p:sldId id="322" r:id="rId33"/>
    <p:sldId id="271" r:id="rId34"/>
    <p:sldId id="323" r:id="rId35"/>
    <p:sldId id="273" r:id="rId36"/>
    <p:sldId id="290" r:id="rId37"/>
  </p:sldIdLst>
  <p:sldSz cx="12192000" cy="6858000"/>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9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52632" autoAdjust="0"/>
  </p:normalViewPr>
  <p:slideViewPr>
    <p:cSldViewPr snapToGrid="0" snapToObjects="1">
      <p:cViewPr varScale="1">
        <p:scale>
          <a:sx n="52" d="100"/>
          <a:sy n="52" d="100"/>
        </p:scale>
        <p:origin x="1080" y="6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CSBB audit against NCSS Indicators </a:t>
            </a:r>
          </a:p>
        </c:rich>
      </c:tx>
      <c:layout>
        <c:manualLayout>
          <c:xMode val="edge"/>
          <c:yMode val="edge"/>
          <c:x val="0.23574717562478603"/>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NCSS Indicators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9BA-42E2-AF5A-4D8269DBB51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9BA-42E2-AF5A-4D8269DBB51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9BA-42E2-AF5A-4D8269DBB51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9BA-42E2-AF5A-4D8269DBB51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Not applicable</c:v>
                </c:pt>
                <c:pt idx="1">
                  <c:v>Managed &amp; Measured</c:v>
                </c:pt>
                <c:pt idx="2">
                  <c:v>Defined &amp; Developed</c:v>
                </c:pt>
                <c:pt idx="3">
                  <c:v>Initial/Adhoc</c:v>
                </c:pt>
              </c:strCache>
            </c:strRef>
          </c:cat>
          <c:val>
            <c:numRef>
              <c:f>Sheet1!$B$2:$B$5</c:f>
              <c:numCache>
                <c:formatCode>General</c:formatCode>
                <c:ptCount val="4"/>
                <c:pt idx="0">
                  <c:v>17</c:v>
                </c:pt>
                <c:pt idx="1">
                  <c:v>83</c:v>
                </c:pt>
                <c:pt idx="2">
                  <c:v>11</c:v>
                </c:pt>
                <c:pt idx="3">
                  <c:v>0</c:v>
                </c:pt>
              </c:numCache>
            </c:numRef>
          </c:val>
          <c:extLst>
            <c:ext xmlns:c16="http://schemas.microsoft.com/office/drawing/2014/chart" uri="{C3380CC4-5D6E-409C-BE32-E72D297353CC}">
              <c16:uniqueId val="{00000008-C9BA-42E2-AF5A-4D8269DBB51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6A6832-7404-491C-8E4F-53C0003822D4}"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8F7433F8-76AE-42B1-9C8E-EB17451E4CE0}">
      <dgm:prSet/>
      <dgm:spPr/>
      <dgm:t>
        <a:bodyPr/>
        <a:lstStyle/>
        <a:p>
          <a:r>
            <a:rPr lang="en-AU" dirty="0">
              <a:solidFill>
                <a:schemeClr val="accent4">
                  <a:lumMod val="60000"/>
                  <a:lumOff val="40000"/>
                </a:schemeClr>
              </a:solidFill>
            </a:rPr>
            <a:t>Why are child safe standards required? </a:t>
          </a:r>
          <a:endParaRPr lang="en-US" dirty="0">
            <a:solidFill>
              <a:schemeClr val="accent4">
                <a:lumMod val="60000"/>
                <a:lumOff val="40000"/>
              </a:schemeClr>
            </a:solidFill>
          </a:endParaRPr>
        </a:p>
      </dgm:t>
    </dgm:pt>
    <dgm:pt modelId="{7AE86F75-7F08-4199-B1D6-DBC0DF4CC6A1}" type="parTrans" cxnId="{E7CE4741-647B-492A-AC22-5A998E898087}">
      <dgm:prSet/>
      <dgm:spPr/>
      <dgm:t>
        <a:bodyPr/>
        <a:lstStyle/>
        <a:p>
          <a:endParaRPr lang="en-US"/>
        </a:p>
      </dgm:t>
    </dgm:pt>
    <dgm:pt modelId="{C23D3495-3A43-4CE7-8B23-55DB8E060A1A}" type="sibTrans" cxnId="{E7CE4741-647B-492A-AC22-5A998E898087}">
      <dgm:prSet/>
      <dgm:spPr/>
      <dgm:t>
        <a:bodyPr/>
        <a:lstStyle/>
        <a:p>
          <a:endParaRPr lang="en-US"/>
        </a:p>
      </dgm:t>
    </dgm:pt>
    <dgm:pt modelId="{D2E9BAB2-A6A6-44F1-8489-7A0F536FE95B}">
      <dgm:prSet/>
      <dgm:spPr/>
      <dgm:t>
        <a:bodyPr/>
        <a:lstStyle/>
        <a:p>
          <a:r>
            <a:rPr lang="en-AU" dirty="0">
              <a:solidFill>
                <a:schemeClr val="accent4">
                  <a:lumMod val="60000"/>
                  <a:lumOff val="40000"/>
                </a:schemeClr>
              </a:solidFill>
            </a:rPr>
            <a:t>What are the standards? </a:t>
          </a:r>
          <a:endParaRPr lang="en-US" dirty="0">
            <a:solidFill>
              <a:schemeClr val="accent4">
                <a:lumMod val="60000"/>
                <a:lumOff val="40000"/>
              </a:schemeClr>
            </a:solidFill>
          </a:endParaRPr>
        </a:p>
      </dgm:t>
    </dgm:pt>
    <dgm:pt modelId="{9F9D4573-7223-4070-B20B-AC1F4B7FBD4D}" type="parTrans" cxnId="{698F56BB-12A4-46E0-81AD-3E21364BBE2A}">
      <dgm:prSet/>
      <dgm:spPr/>
      <dgm:t>
        <a:bodyPr/>
        <a:lstStyle/>
        <a:p>
          <a:endParaRPr lang="en-US"/>
        </a:p>
      </dgm:t>
    </dgm:pt>
    <dgm:pt modelId="{BDC808E6-D2F2-433D-895E-D3EB0FA238F7}" type="sibTrans" cxnId="{698F56BB-12A4-46E0-81AD-3E21364BBE2A}">
      <dgm:prSet/>
      <dgm:spPr/>
      <dgm:t>
        <a:bodyPr/>
        <a:lstStyle/>
        <a:p>
          <a:endParaRPr lang="en-US"/>
        </a:p>
      </dgm:t>
    </dgm:pt>
    <dgm:pt modelId="{E15C0B0F-6F62-46B0-8D58-B5663F873175}">
      <dgm:prSet/>
      <dgm:spPr/>
      <dgm:t>
        <a:bodyPr/>
        <a:lstStyle/>
        <a:p>
          <a:r>
            <a:rPr lang="en-AU" dirty="0">
              <a:solidFill>
                <a:schemeClr val="accent4">
                  <a:lumMod val="60000"/>
                  <a:lumOff val="40000"/>
                </a:schemeClr>
              </a:solidFill>
            </a:rPr>
            <a:t>What do I need to do to meet the standards? </a:t>
          </a:r>
          <a:endParaRPr lang="en-US" dirty="0">
            <a:solidFill>
              <a:schemeClr val="accent4">
                <a:lumMod val="60000"/>
                <a:lumOff val="40000"/>
              </a:schemeClr>
            </a:solidFill>
          </a:endParaRPr>
        </a:p>
      </dgm:t>
    </dgm:pt>
    <dgm:pt modelId="{154EAC28-B26E-49C0-A829-E707581D8BC9}" type="parTrans" cxnId="{FBA7A42B-458B-47CE-B9FB-14754743FC60}">
      <dgm:prSet/>
      <dgm:spPr/>
      <dgm:t>
        <a:bodyPr/>
        <a:lstStyle/>
        <a:p>
          <a:endParaRPr lang="en-US"/>
        </a:p>
      </dgm:t>
    </dgm:pt>
    <dgm:pt modelId="{7ECC4DCE-F540-4C41-8854-8D12EFF9EA7C}" type="sibTrans" cxnId="{FBA7A42B-458B-47CE-B9FB-14754743FC60}">
      <dgm:prSet/>
      <dgm:spPr/>
      <dgm:t>
        <a:bodyPr/>
        <a:lstStyle/>
        <a:p>
          <a:endParaRPr lang="en-US"/>
        </a:p>
      </dgm:t>
    </dgm:pt>
    <dgm:pt modelId="{7D65177D-5B43-41B2-A2C4-BE294DB97B4E}">
      <dgm:prSet/>
      <dgm:spPr/>
      <dgm:t>
        <a:bodyPr/>
        <a:lstStyle/>
        <a:p>
          <a:r>
            <a:rPr lang="en-AU" dirty="0">
              <a:solidFill>
                <a:schemeClr val="accent4">
                  <a:lumMod val="60000"/>
                  <a:lumOff val="40000"/>
                </a:schemeClr>
              </a:solidFill>
            </a:rPr>
            <a:t>Requirements and criteria to meet standards </a:t>
          </a:r>
          <a:endParaRPr lang="en-US" dirty="0">
            <a:solidFill>
              <a:schemeClr val="accent4">
                <a:lumMod val="60000"/>
                <a:lumOff val="40000"/>
              </a:schemeClr>
            </a:solidFill>
          </a:endParaRPr>
        </a:p>
      </dgm:t>
    </dgm:pt>
    <dgm:pt modelId="{A191A8ED-75E2-49DB-BE72-5C2CDD18D71F}" type="parTrans" cxnId="{38AD4BE2-A66B-4CE7-8F30-6CC950BB202C}">
      <dgm:prSet/>
      <dgm:spPr/>
      <dgm:t>
        <a:bodyPr/>
        <a:lstStyle/>
        <a:p>
          <a:endParaRPr lang="en-US"/>
        </a:p>
      </dgm:t>
    </dgm:pt>
    <dgm:pt modelId="{8066D57B-5993-4208-9B41-7E4A84F4B2B8}" type="sibTrans" cxnId="{38AD4BE2-A66B-4CE7-8F30-6CC950BB202C}">
      <dgm:prSet/>
      <dgm:spPr/>
      <dgm:t>
        <a:bodyPr/>
        <a:lstStyle/>
        <a:p>
          <a:endParaRPr lang="en-US"/>
        </a:p>
      </dgm:t>
    </dgm:pt>
    <dgm:pt modelId="{2EFA15DD-3B43-4EDE-9248-B278D420534F}" type="pres">
      <dgm:prSet presAssocID="{DC6A6832-7404-491C-8E4F-53C0003822D4}" presName="linear" presStyleCnt="0">
        <dgm:presLayoutVars>
          <dgm:animLvl val="lvl"/>
          <dgm:resizeHandles val="exact"/>
        </dgm:presLayoutVars>
      </dgm:prSet>
      <dgm:spPr/>
    </dgm:pt>
    <dgm:pt modelId="{FA29D6B4-D146-49A4-8B44-8443184850FB}" type="pres">
      <dgm:prSet presAssocID="{8F7433F8-76AE-42B1-9C8E-EB17451E4CE0}" presName="parentText" presStyleLbl="node1" presStyleIdx="0" presStyleCnt="4">
        <dgm:presLayoutVars>
          <dgm:chMax val="0"/>
          <dgm:bulletEnabled val="1"/>
        </dgm:presLayoutVars>
      </dgm:prSet>
      <dgm:spPr/>
    </dgm:pt>
    <dgm:pt modelId="{BB5E98A9-4387-4D27-BC3C-687A1576B710}" type="pres">
      <dgm:prSet presAssocID="{C23D3495-3A43-4CE7-8B23-55DB8E060A1A}" presName="spacer" presStyleCnt="0"/>
      <dgm:spPr/>
    </dgm:pt>
    <dgm:pt modelId="{2667DF8C-D2D7-421D-ABDB-B03C44E8922D}" type="pres">
      <dgm:prSet presAssocID="{D2E9BAB2-A6A6-44F1-8489-7A0F536FE95B}" presName="parentText" presStyleLbl="node1" presStyleIdx="1" presStyleCnt="4">
        <dgm:presLayoutVars>
          <dgm:chMax val="0"/>
          <dgm:bulletEnabled val="1"/>
        </dgm:presLayoutVars>
      </dgm:prSet>
      <dgm:spPr/>
    </dgm:pt>
    <dgm:pt modelId="{FD9C8175-C84F-42A3-AC90-C15F7BE03D9B}" type="pres">
      <dgm:prSet presAssocID="{BDC808E6-D2F2-433D-895E-D3EB0FA238F7}" presName="spacer" presStyleCnt="0"/>
      <dgm:spPr/>
    </dgm:pt>
    <dgm:pt modelId="{E0398560-F2CF-4E59-B880-81D13EFA7984}" type="pres">
      <dgm:prSet presAssocID="{E15C0B0F-6F62-46B0-8D58-B5663F873175}" presName="parentText" presStyleLbl="node1" presStyleIdx="2" presStyleCnt="4">
        <dgm:presLayoutVars>
          <dgm:chMax val="0"/>
          <dgm:bulletEnabled val="1"/>
        </dgm:presLayoutVars>
      </dgm:prSet>
      <dgm:spPr/>
    </dgm:pt>
    <dgm:pt modelId="{A7D43452-A42A-4650-A46B-2E79ACFDE888}" type="pres">
      <dgm:prSet presAssocID="{7ECC4DCE-F540-4C41-8854-8D12EFF9EA7C}" presName="spacer" presStyleCnt="0"/>
      <dgm:spPr/>
    </dgm:pt>
    <dgm:pt modelId="{3161D648-051A-4A37-A69F-4FADB89789DD}" type="pres">
      <dgm:prSet presAssocID="{7D65177D-5B43-41B2-A2C4-BE294DB97B4E}" presName="parentText" presStyleLbl="node1" presStyleIdx="3" presStyleCnt="4">
        <dgm:presLayoutVars>
          <dgm:chMax val="0"/>
          <dgm:bulletEnabled val="1"/>
        </dgm:presLayoutVars>
      </dgm:prSet>
      <dgm:spPr/>
    </dgm:pt>
  </dgm:ptLst>
  <dgm:cxnLst>
    <dgm:cxn modelId="{40684D09-50A1-4900-B827-23276C85EC65}" type="presOf" srcId="{8F7433F8-76AE-42B1-9C8E-EB17451E4CE0}" destId="{FA29D6B4-D146-49A4-8B44-8443184850FB}" srcOrd="0" destOrd="0" presId="urn:microsoft.com/office/officeart/2005/8/layout/vList2"/>
    <dgm:cxn modelId="{FBA7A42B-458B-47CE-B9FB-14754743FC60}" srcId="{DC6A6832-7404-491C-8E4F-53C0003822D4}" destId="{E15C0B0F-6F62-46B0-8D58-B5663F873175}" srcOrd="2" destOrd="0" parTransId="{154EAC28-B26E-49C0-A829-E707581D8BC9}" sibTransId="{7ECC4DCE-F540-4C41-8854-8D12EFF9EA7C}"/>
    <dgm:cxn modelId="{E7CE4741-647B-492A-AC22-5A998E898087}" srcId="{DC6A6832-7404-491C-8E4F-53C0003822D4}" destId="{8F7433F8-76AE-42B1-9C8E-EB17451E4CE0}" srcOrd="0" destOrd="0" parTransId="{7AE86F75-7F08-4199-B1D6-DBC0DF4CC6A1}" sibTransId="{C23D3495-3A43-4CE7-8B23-55DB8E060A1A}"/>
    <dgm:cxn modelId="{47706F46-46D6-48CD-A711-CE9ED76593DE}" type="presOf" srcId="{7D65177D-5B43-41B2-A2C4-BE294DB97B4E}" destId="{3161D648-051A-4A37-A69F-4FADB89789DD}" srcOrd="0" destOrd="0" presId="urn:microsoft.com/office/officeart/2005/8/layout/vList2"/>
    <dgm:cxn modelId="{31945856-4D06-4515-82B1-F7716D963490}" type="presOf" srcId="{E15C0B0F-6F62-46B0-8D58-B5663F873175}" destId="{E0398560-F2CF-4E59-B880-81D13EFA7984}" srcOrd="0" destOrd="0" presId="urn:microsoft.com/office/officeart/2005/8/layout/vList2"/>
    <dgm:cxn modelId="{79D32F57-746F-40C1-A314-1D966DA3BFFA}" type="presOf" srcId="{DC6A6832-7404-491C-8E4F-53C0003822D4}" destId="{2EFA15DD-3B43-4EDE-9248-B278D420534F}" srcOrd="0" destOrd="0" presId="urn:microsoft.com/office/officeart/2005/8/layout/vList2"/>
    <dgm:cxn modelId="{698F56BB-12A4-46E0-81AD-3E21364BBE2A}" srcId="{DC6A6832-7404-491C-8E4F-53C0003822D4}" destId="{D2E9BAB2-A6A6-44F1-8489-7A0F536FE95B}" srcOrd="1" destOrd="0" parTransId="{9F9D4573-7223-4070-B20B-AC1F4B7FBD4D}" sibTransId="{BDC808E6-D2F2-433D-895E-D3EB0FA238F7}"/>
    <dgm:cxn modelId="{0366D2D0-0C6D-42B4-B288-5B16E4A377B3}" type="presOf" srcId="{D2E9BAB2-A6A6-44F1-8489-7A0F536FE95B}" destId="{2667DF8C-D2D7-421D-ABDB-B03C44E8922D}" srcOrd="0" destOrd="0" presId="urn:microsoft.com/office/officeart/2005/8/layout/vList2"/>
    <dgm:cxn modelId="{38AD4BE2-A66B-4CE7-8F30-6CC950BB202C}" srcId="{DC6A6832-7404-491C-8E4F-53C0003822D4}" destId="{7D65177D-5B43-41B2-A2C4-BE294DB97B4E}" srcOrd="3" destOrd="0" parTransId="{A191A8ED-75E2-49DB-BE72-5C2CDD18D71F}" sibTransId="{8066D57B-5993-4208-9B41-7E4A84F4B2B8}"/>
    <dgm:cxn modelId="{D24A0FC3-1101-490B-9CA7-9DADBE4DD163}" type="presParOf" srcId="{2EFA15DD-3B43-4EDE-9248-B278D420534F}" destId="{FA29D6B4-D146-49A4-8B44-8443184850FB}" srcOrd="0" destOrd="0" presId="urn:microsoft.com/office/officeart/2005/8/layout/vList2"/>
    <dgm:cxn modelId="{A0E757F1-ABD8-4322-9277-BCFDFB6248AB}" type="presParOf" srcId="{2EFA15DD-3B43-4EDE-9248-B278D420534F}" destId="{BB5E98A9-4387-4D27-BC3C-687A1576B710}" srcOrd="1" destOrd="0" presId="urn:microsoft.com/office/officeart/2005/8/layout/vList2"/>
    <dgm:cxn modelId="{21D6F57E-A8D0-49FB-A8BC-0F33E43AC84C}" type="presParOf" srcId="{2EFA15DD-3B43-4EDE-9248-B278D420534F}" destId="{2667DF8C-D2D7-421D-ABDB-B03C44E8922D}" srcOrd="2" destOrd="0" presId="urn:microsoft.com/office/officeart/2005/8/layout/vList2"/>
    <dgm:cxn modelId="{3F42F8E1-469A-46AD-942D-17260995C786}" type="presParOf" srcId="{2EFA15DD-3B43-4EDE-9248-B278D420534F}" destId="{FD9C8175-C84F-42A3-AC90-C15F7BE03D9B}" srcOrd="3" destOrd="0" presId="urn:microsoft.com/office/officeart/2005/8/layout/vList2"/>
    <dgm:cxn modelId="{AB428C16-167B-419E-BB56-218BBECF3595}" type="presParOf" srcId="{2EFA15DD-3B43-4EDE-9248-B278D420534F}" destId="{E0398560-F2CF-4E59-B880-81D13EFA7984}" srcOrd="4" destOrd="0" presId="urn:microsoft.com/office/officeart/2005/8/layout/vList2"/>
    <dgm:cxn modelId="{217C27FC-D27E-4D13-B3B1-05FCB837813A}" type="presParOf" srcId="{2EFA15DD-3B43-4EDE-9248-B278D420534F}" destId="{A7D43452-A42A-4650-A46B-2E79ACFDE888}" srcOrd="5" destOrd="0" presId="urn:microsoft.com/office/officeart/2005/8/layout/vList2"/>
    <dgm:cxn modelId="{2B645EE9-40E4-465A-A22F-99C3792D65B8}" type="presParOf" srcId="{2EFA15DD-3B43-4EDE-9248-B278D420534F}" destId="{3161D648-051A-4A37-A69F-4FADB89789D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97E521-8B58-4907-93F3-9458821E18AE}"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AU"/>
        </a:p>
      </dgm:t>
    </dgm:pt>
    <dgm:pt modelId="{C8E77241-2F4C-4372-91D0-8CF402C0C6FC}">
      <dgm:prSet phldrT="[Text]" custT="1"/>
      <dgm:spPr/>
      <dgm:t>
        <a:bodyPr/>
        <a:lstStyle/>
        <a:p>
          <a:r>
            <a:rPr lang="en-AU" sz="1400" b="1" dirty="0"/>
            <a:t>Child Safe Organisations Project</a:t>
          </a:r>
        </a:p>
      </dgm:t>
    </dgm:pt>
    <dgm:pt modelId="{45B0481C-D258-47BD-8DD3-CADF0625D607}" type="parTrans" cxnId="{665D194B-7D7E-43CF-A092-2CC70CC54F73}">
      <dgm:prSet/>
      <dgm:spPr/>
      <dgm:t>
        <a:bodyPr/>
        <a:lstStyle/>
        <a:p>
          <a:endParaRPr lang="en-AU"/>
        </a:p>
      </dgm:t>
    </dgm:pt>
    <dgm:pt modelId="{28A5ADBD-8B94-46E7-8B52-0CBCA1D5F090}" type="sibTrans" cxnId="{665D194B-7D7E-43CF-A092-2CC70CC54F73}">
      <dgm:prSet/>
      <dgm:spPr/>
      <dgm:t>
        <a:bodyPr/>
        <a:lstStyle/>
        <a:p>
          <a:endParaRPr lang="en-AU"/>
        </a:p>
      </dgm:t>
    </dgm:pt>
    <dgm:pt modelId="{7C9D5D05-7772-4B03-BFAF-23D9FCA335A3}">
      <dgm:prSet phldrT="[Text]" custT="1"/>
      <dgm:spPr/>
      <dgm:t>
        <a:bodyPr/>
        <a:lstStyle/>
        <a:p>
          <a:r>
            <a:rPr lang="en-AU" sz="1600" dirty="0"/>
            <a:t>National Children’s Commissioner led the </a:t>
          </a:r>
          <a:r>
            <a:rPr lang="en-AU" sz="1600" b="1" dirty="0"/>
            <a:t>development of National Principles for Child Safe Organisations</a:t>
          </a:r>
        </a:p>
      </dgm:t>
    </dgm:pt>
    <dgm:pt modelId="{B8A86210-0FC5-4DEF-AC7D-3575A7249374}" type="parTrans" cxnId="{A5C60BBD-7BDE-415F-9AA8-F9B1AFEA3E86}">
      <dgm:prSet/>
      <dgm:spPr/>
      <dgm:t>
        <a:bodyPr/>
        <a:lstStyle/>
        <a:p>
          <a:endParaRPr lang="en-AU"/>
        </a:p>
      </dgm:t>
    </dgm:pt>
    <dgm:pt modelId="{AE5C3E8B-9FD7-4FE6-87A1-26547E897DA9}" type="sibTrans" cxnId="{A5C60BBD-7BDE-415F-9AA8-F9B1AFEA3E86}">
      <dgm:prSet/>
      <dgm:spPr/>
      <dgm:t>
        <a:bodyPr/>
        <a:lstStyle/>
        <a:p>
          <a:endParaRPr lang="en-AU"/>
        </a:p>
      </dgm:t>
    </dgm:pt>
    <dgm:pt modelId="{787141EA-390A-45C1-82E2-1E8CAA6FE543}">
      <dgm:prSet phldrT="[Text]" custT="1"/>
      <dgm:spPr/>
      <dgm:t>
        <a:bodyPr/>
        <a:lstStyle/>
        <a:p>
          <a:r>
            <a:rPr lang="en-AU" sz="1400" b="1" dirty="0"/>
            <a:t>Australian Human Rights Commission</a:t>
          </a:r>
        </a:p>
      </dgm:t>
    </dgm:pt>
    <dgm:pt modelId="{FB6A40E1-5CA9-4A71-A9DF-571E64D09625}" type="parTrans" cxnId="{898B1661-C396-49E1-AEB1-713307D9148C}">
      <dgm:prSet/>
      <dgm:spPr/>
      <dgm:t>
        <a:bodyPr/>
        <a:lstStyle/>
        <a:p>
          <a:endParaRPr lang="en-AU"/>
        </a:p>
      </dgm:t>
    </dgm:pt>
    <dgm:pt modelId="{5BD892EC-9CB1-4948-B4D6-D88AA01E4B6D}" type="sibTrans" cxnId="{898B1661-C396-49E1-AEB1-713307D9148C}">
      <dgm:prSet/>
      <dgm:spPr/>
      <dgm:t>
        <a:bodyPr/>
        <a:lstStyle/>
        <a:p>
          <a:endParaRPr lang="en-AU"/>
        </a:p>
      </dgm:t>
    </dgm:pt>
    <dgm:pt modelId="{E58880D8-D57F-4FFF-B9E9-1B29F746E62C}">
      <dgm:prSet phldrT="[Text]" custT="1"/>
      <dgm:spPr/>
      <dgm:t>
        <a:bodyPr/>
        <a:lstStyle/>
        <a:p>
          <a:r>
            <a:rPr lang="en-AU" sz="1600" dirty="0"/>
            <a:t>Develop </a:t>
          </a:r>
          <a:r>
            <a:rPr lang="en-AU" sz="1600" b="1" dirty="0"/>
            <a:t>practical tools </a:t>
          </a:r>
          <a:r>
            <a:rPr lang="en-AU" sz="1600" dirty="0"/>
            <a:t>to help organisations </a:t>
          </a:r>
          <a:r>
            <a:rPr lang="en-AU" sz="1600" b="1" dirty="0"/>
            <a:t>implement t</a:t>
          </a:r>
          <a:r>
            <a:rPr lang="en-AU" sz="1600" dirty="0"/>
            <a:t>he National Principles</a:t>
          </a:r>
        </a:p>
      </dgm:t>
    </dgm:pt>
    <dgm:pt modelId="{2FA254C2-71D1-47E5-B830-B1ADAD6480A4}" type="parTrans" cxnId="{8BD25231-7CF0-4620-9624-250D14D96321}">
      <dgm:prSet/>
      <dgm:spPr/>
      <dgm:t>
        <a:bodyPr/>
        <a:lstStyle/>
        <a:p>
          <a:endParaRPr lang="en-AU"/>
        </a:p>
      </dgm:t>
    </dgm:pt>
    <dgm:pt modelId="{4F8AF57A-7C12-470F-B35C-109010C793CC}" type="sibTrans" cxnId="{8BD25231-7CF0-4620-9624-250D14D96321}">
      <dgm:prSet/>
      <dgm:spPr/>
      <dgm:t>
        <a:bodyPr/>
        <a:lstStyle/>
        <a:p>
          <a:endParaRPr lang="en-AU"/>
        </a:p>
      </dgm:t>
    </dgm:pt>
    <dgm:pt modelId="{660E4BAA-5699-47EB-AB34-EF4DCB962162}">
      <dgm:prSet phldrT="[Text]" custT="1"/>
      <dgm:spPr/>
      <dgm:t>
        <a:bodyPr/>
        <a:lstStyle/>
        <a:p>
          <a:r>
            <a:rPr lang="en-AU" sz="1400" b="1" dirty="0"/>
            <a:t>Community Services Ministers</a:t>
          </a:r>
        </a:p>
      </dgm:t>
    </dgm:pt>
    <dgm:pt modelId="{CC1FD92B-287C-462E-BD3B-813E78166B67}" type="parTrans" cxnId="{AC0762CC-6290-4306-87AB-E73B74B665EF}">
      <dgm:prSet/>
      <dgm:spPr/>
      <dgm:t>
        <a:bodyPr/>
        <a:lstStyle/>
        <a:p>
          <a:endParaRPr lang="en-AU"/>
        </a:p>
      </dgm:t>
    </dgm:pt>
    <dgm:pt modelId="{FF604156-1AF1-4968-A819-817E30582281}" type="sibTrans" cxnId="{AC0762CC-6290-4306-87AB-E73B74B665EF}">
      <dgm:prSet/>
      <dgm:spPr/>
      <dgm:t>
        <a:bodyPr/>
        <a:lstStyle/>
        <a:p>
          <a:endParaRPr lang="en-AU"/>
        </a:p>
      </dgm:t>
    </dgm:pt>
    <dgm:pt modelId="{85A6BDC4-09D4-46D8-B708-6794EC487B95}">
      <dgm:prSet phldrT="[Text]" custT="1"/>
      <dgm:spPr/>
      <dgm:t>
        <a:bodyPr/>
        <a:lstStyle/>
        <a:p>
          <a:r>
            <a:rPr lang="en-AU" sz="1600" dirty="0"/>
            <a:t>National Framework for Protecting Children 2009 - 2020</a:t>
          </a:r>
        </a:p>
      </dgm:t>
    </dgm:pt>
    <dgm:pt modelId="{6506C08B-029A-442A-84CF-B9A942A1831D}" type="parTrans" cxnId="{D9C09C84-DF0E-4417-976F-D788EA4BAAC0}">
      <dgm:prSet/>
      <dgm:spPr/>
      <dgm:t>
        <a:bodyPr/>
        <a:lstStyle/>
        <a:p>
          <a:endParaRPr lang="en-AU"/>
        </a:p>
      </dgm:t>
    </dgm:pt>
    <dgm:pt modelId="{914A1072-8C3B-403E-8816-178895B9465D}" type="sibTrans" cxnId="{D9C09C84-DF0E-4417-976F-D788EA4BAAC0}">
      <dgm:prSet/>
      <dgm:spPr/>
      <dgm:t>
        <a:bodyPr/>
        <a:lstStyle/>
        <a:p>
          <a:endParaRPr lang="en-AU"/>
        </a:p>
      </dgm:t>
    </dgm:pt>
    <dgm:pt modelId="{B676E89F-01D5-4216-8766-BA81DB63A25B}">
      <dgm:prSet custT="1"/>
      <dgm:spPr/>
      <dgm:t>
        <a:bodyPr/>
        <a:lstStyle/>
        <a:p>
          <a:r>
            <a:rPr lang="en-AU" sz="1400" dirty="0"/>
            <a:t>Royal Commission into Institutional Responses to Child Sexual Abuse</a:t>
          </a:r>
        </a:p>
      </dgm:t>
    </dgm:pt>
    <dgm:pt modelId="{286DE53D-160F-44F8-8EAA-11C247028E75}" type="sibTrans" cxnId="{88D18ECB-5A3B-4865-B361-AD9EC4025266}">
      <dgm:prSet/>
      <dgm:spPr/>
      <dgm:t>
        <a:bodyPr/>
        <a:lstStyle/>
        <a:p>
          <a:endParaRPr lang="en-AU"/>
        </a:p>
      </dgm:t>
    </dgm:pt>
    <dgm:pt modelId="{1CF64C85-1E06-4A8E-AA99-6BD1B687ACF5}" type="parTrans" cxnId="{88D18ECB-5A3B-4865-B361-AD9EC4025266}">
      <dgm:prSet/>
      <dgm:spPr/>
      <dgm:t>
        <a:bodyPr/>
        <a:lstStyle/>
        <a:p>
          <a:endParaRPr lang="en-AU"/>
        </a:p>
      </dgm:t>
    </dgm:pt>
    <dgm:pt modelId="{6385D1D8-C561-481B-B8FF-89A978F7044A}">
      <dgm:prSet custT="1"/>
      <dgm:spPr/>
      <dgm:t>
        <a:bodyPr/>
        <a:lstStyle/>
        <a:p>
          <a:r>
            <a:rPr lang="en-AU" sz="1600" b="1" dirty="0"/>
            <a:t>Responds to the recommendations </a:t>
          </a:r>
          <a:r>
            <a:rPr lang="en-AU" sz="1600" dirty="0"/>
            <a:t>made by the Royal Commission into Institutional Response to Child Sexual Abuse</a:t>
          </a:r>
        </a:p>
      </dgm:t>
    </dgm:pt>
    <dgm:pt modelId="{A653E87F-0150-456C-9582-4EA0E9712913}" type="parTrans" cxnId="{4E15240B-4CF6-4047-A778-AD722353960E}">
      <dgm:prSet/>
      <dgm:spPr/>
    </dgm:pt>
    <dgm:pt modelId="{1000C35F-E1BE-4E16-9500-DF60BCE80C68}" type="sibTrans" cxnId="{4E15240B-4CF6-4047-A778-AD722353960E}">
      <dgm:prSet/>
      <dgm:spPr/>
    </dgm:pt>
    <dgm:pt modelId="{D28A1A5C-88FB-43E2-8A0A-B99330524B36}" type="pres">
      <dgm:prSet presAssocID="{5B97E521-8B58-4907-93F3-9458821E18AE}" presName="linearFlow" presStyleCnt="0">
        <dgm:presLayoutVars>
          <dgm:dir/>
          <dgm:animLvl val="lvl"/>
          <dgm:resizeHandles val="exact"/>
        </dgm:presLayoutVars>
      </dgm:prSet>
      <dgm:spPr/>
    </dgm:pt>
    <dgm:pt modelId="{6AC424CE-0B74-4C25-8712-C2B8677A3354}" type="pres">
      <dgm:prSet presAssocID="{C8E77241-2F4C-4372-91D0-8CF402C0C6FC}" presName="composite" presStyleCnt="0"/>
      <dgm:spPr/>
    </dgm:pt>
    <dgm:pt modelId="{25E4E3EA-F936-472D-80FF-A8E47C4E95AE}" type="pres">
      <dgm:prSet presAssocID="{C8E77241-2F4C-4372-91D0-8CF402C0C6FC}" presName="parTx" presStyleLbl="node1" presStyleIdx="0" presStyleCnt="4">
        <dgm:presLayoutVars>
          <dgm:chMax val="0"/>
          <dgm:chPref val="0"/>
          <dgm:bulletEnabled val="1"/>
        </dgm:presLayoutVars>
      </dgm:prSet>
      <dgm:spPr/>
    </dgm:pt>
    <dgm:pt modelId="{1CC97776-8E9E-417B-8D25-2A39DBC9821B}" type="pres">
      <dgm:prSet presAssocID="{C8E77241-2F4C-4372-91D0-8CF402C0C6FC}" presName="parSh" presStyleLbl="node1" presStyleIdx="0" presStyleCnt="4"/>
      <dgm:spPr/>
    </dgm:pt>
    <dgm:pt modelId="{852236A6-84FB-4AAD-B3F2-91AB045FFF8C}" type="pres">
      <dgm:prSet presAssocID="{C8E77241-2F4C-4372-91D0-8CF402C0C6FC}" presName="desTx" presStyleLbl="fgAcc1" presStyleIdx="0" presStyleCnt="4" custScaleX="104921" custScaleY="100821" custLinFactNeighborY="10195">
        <dgm:presLayoutVars>
          <dgm:bulletEnabled val="1"/>
        </dgm:presLayoutVars>
      </dgm:prSet>
      <dgm:spPr/>
    </dgm:pt>
    <dgm:pt modelId="{295F5FD4-C570-4550-9F87-C443AA13D195}" type="pres">
      <dgm:prSet presAssocID="{28A5ADBD-8B94-46E7-8B52-0CBCA1D5F090}" presName="sibTrans" presStyleLbl="sibTrans2D1" presStyleIdx="0" presStyleCnt="3"/>
      <dgm:spPr/>
    </dgm:pt>
    <dgm:pt modelId="{EBE4E4DD-94B3-4944-9849-470BF6ED8B00}" type="pres">
      <dgm:prSet presAssocID="{28A5ADBD-8B94-46E7-8B52-0CBCA1D5F090}" presName="connTx" presStyleLbl="sibTrans2D1" presStyleIdx="0" presStyleCnt="3"/>
      <dgm:spPr/>
    </dgm:pt>
    <dgm:pt modelId="{B08BFD9B-21C6-4EB6-9701-012124D85653}" type="pres">
      <dgm:prSet presAssocID="{787141EA-390A-45C1-82E2-1E8CAA6FE543}" presName="composite" presStyleCnt="0"/>
      <dgm:spPr/>
    </dgm:pt>
    <dgm:pt modelId="{39846984-476E-4D2B-84FA-2DDFEAA28B33}" type="pres">
      <dgm:prSet presAssocID="{787141EA-390A-45C1-82E2-1E8CAA6FE543}" presName="parTx" presStyleLbl="node1" presStyleIdx="0" presStyleCnt="4">
        <dgm:presLayoutVars>
          <dgm:chMax val="0"/>
          <dgm:chPref val="0"/>
          <dgm:bulletEnabled val="1"/>
        </dgm:presLayoutVars>
      </dgm:prSet>
      <dgm:spPr/>
    </dgm:pt>
    <dgm:pt modelId="{A8842A5B-14BC-4F0B-970A-4DBE016F79F5}" type="pres">
      <dgm:prSet presAssocID="{787141EA-390A-45C1-82E2-1E8CAA6FE543}" presName="parSh" presStyleLbl="node1" presStyleIdx="1" presStyleCnt="4"/>
      <dgm:spPr/>
    </dgm:pt>
    <dgm:pt modelId="{5DF2E1CF-008E-4484-9691-90D4C1FBFF75}" type="pres">
      <dgm:prSet presAssocID="{787141EA-390A-45C1-82E2-1E8CAA6FE543}" presName="desTx" presStyleLbl="fgAcc1" presStyleIdx="1" presStyleCnt="4" custLinFactNeighborX="2132" custLinFactNeighborY="9579">
        <dgm:presLayoutVars>
          <dgm:bulletEnabled val="1"/>
        </dgm:presLayoutVars>
      </dgm:prSet>
      <dgm:spPr/>
    </dgm:pt>
    <dgm:pt modelId="{96131083-54A8-4142-80E7-CB0A89494604}" type="pres">
      <dgm:prSet presAssocID="{5BD892EC-9CB1-4948-B4D6-D88AA01E4B6D}" presName="sibTrans" presStyleLbl="sibTrans2D1" presStyleIdx="1" presStyleCnt="3"/>
      <dgm:spPr/>
    </dgm:pt>
    <dgm:pt modelId="{E0387B09-0C5E-4D38-B747-58BC402FCD8B}" type="pres">
      <dgm:prSet presAssocID="{5BD892EC-9CB1-4948-B4D6-D88AA01E4B6D}" presName="connTx" presStyleLbl="sibTrans2D1" presStyleIdx="1" presStyleCnt="3"/>
      <dgm:spPr/>
    </dgm:pt>
    <dgm:pt modelId="{818B2BBC-2216-4AED-B436-B50F6EEF5030}" type="pres">
      <dgm:prSet presAssocID="{660E4BAA-5699-47EB-AB34-EF4DCB962162}" presName="composite" presStyleCnt="0"/>
      <dgm:spPr/>
    </dgm:pt>
    <dgm:pt modelId="{D7C09BD6-A30C-49E9-9989-CBF9BC56DFB6}" type="pres">
      <dgm:prSet presAssocID="{660E4BAA-5699-47EB-AB34-EF4DCB962162}" presName="parTx" presStyleLbl="node1" presStyleIdx="1" presStyleCnt="4">
        <dgm:presLayoutVars>
          <dgm:chMax val="0"/>
          <dgm:chPref val="0"/>
          <dgm:bulletEnabled val="1"/>
        </dgm:presLayoutVars>
      </dgm:prSet>
      <dgm:spPr/>
    </dgm:pt>
    <dgm:pt modelId="{142BF476-5D5C-4C62-9F75-C09F6EBA0A1D}" type="pres">
      <dgm:prSet presAssocID="{660E4BAA-5699-47EB-AB34-EF4DCB962162}" presName="parSh" presStyleLbl="node1" presStyleIdx="2" presStyleCnt="4"/>
      <dgm:spPr/>
    </dgm:pt>
    <dgm:pt modelId="{ED0FD48A-2270-4C2C-BD88-39E4BA9FEC19}" type="pres">
      <dgm:prSet presAssocID="{660E4BAA-5699-47EB-AB34-EF4DCB962162}" presName="desTx" presStyleLbl="fgAcc1" presStyleIdx="2" presStyleCnt="4" custLinFactNeighborX="2132" custLinFactNeighborY="9579">
        <dgm:presLayoutVars>
          <dgm:bulletEnabled val="1"/>
        </dgm:presLayoutVars>
      </dgm:prSet>
      <dgm:spPr/>
    </dgm:pt>
    <dgm:pt modelId="{F5C6DC70-CB44-45BA-9C68-3EB2682EA278}" type="pres">
      <dgm:prSet presAssocID="{FF604156-1AF1-4968-A819-817E30582281}" presName="sibTrans" presStyleLbl="sibTrans2D1" presStyleIdx="2" presStyleCnt="3"/>
      <dgm:spPr/>
    </dgm:pt>
    <dgm:pt modelId="{DDDBF966-80BD-4A1F-A397-832F948D93AC}" type="pres">
      <dgm:prSet presAssocID="{FF604156-1AF1-4968-A819-817E30582281}" presName="connTx" presStyleLbl="sibTrans2D1" presStyleIdx="2" presStyleCnt="3"/>
      <dgm:spPr/>
    </dgm:pt>
    <dgm:pt modelId="{C21F10B7-F827-4F21-A47D-E17D40FE24DE}" type="pres">
      <dgm:prSet presAssocID="{B676E89F-01D5-4216-8766-BA81DB63A25B}" presName="composite" presStyleCnt="0"/>
      <dgm:spPr/>
    </dgm:pt>
    <dgm:pt modelId="{CD0B6386-5CCA-496A-805C-713C130CB921}" type="pres">
      <dgm:prSet presAssocID="{B676E89F-01D5-4216-8766-BA81DB63A25B}" presName="parTx" presStyleLbl="node1" presStyleIdx="2" presStyleCnt="4">
        <dgm:presLayoutVars>
          <dgm:chMax val="0"/>
          <dgm:chPref val="0"/>
          <dgm:bulletEnabled val="1"/>
        </dgm:presLayoutVars>
      </dgm:prSet>
      <dgm:spPr/>
    </dgm:pt>
    <dgm:pt modelId="{B4D62266-1D22-405B-83F5-43830EEA9E13}" type="pres">
      <dgm:prSet presAssocID="{B676E89F-01D5-4216-8766-BA81DB63A25B}" presName="parSh" presStyleLbl="node1" presStyleIdx="3" presStyleCnt="4"/>
      <dgm:spPr/>
    </dgm:pt>
    <dgm:pt modelId="{EF7595DC-435B-4962-B98B-898C030A02A9}" type="pres">
      <dgm:prSet presAssocID="{B676E89F-01D5-4216-8766-BA81DB63A25B}" presName="desTx" presStyleLbl="fgAcc1" presStyleIdx="3" presStyleCnt="4" custLinFactNeighborX="1066" custLinFactNeighborY="9579">
        <dgm:presLayoutVars>
          <dgm:bulletEnabled val="1"/>
        </dgm:presLayoutVars>
      </dgm:prSet>
      <dgm:spPr/>
    </dgm:pt>
  </dgm:ptLst>
  <dgm:cxnLst>
    <dgm:cxn modelId="{27AB6B03-B55A-40D7-9C8F-2214F7C6937D}" type="presOf" srcId="{787141EA-390A-45C1-82E2-1E8CAA6FE543}" destId="{39846984-476E-4D2B-84FA-2DDFEAA28B33}" srcOrd="0" destOrd="0" presId="urn:microsoft.com/office/officeart/2005/8/layout/process3"/>
    <dgm:cxn modelId="{4E15240B-4CF6-4047-A778-AD722353960E}" srcId="{B676E89F-01D5-4216-8766-BA81DB63A25B}" destId="{6385D1D8-C561-481B-B8FF-89A978F7044A}" srcOrd="0" destOrd="0" parTransId="{A653E87F-0150-456C-9582-4EA0E9712913}" sibTransId="{1000C35F-E1BE-4E16-9500-DF60BCE80C68}"/>
    <dgm:cxn modelId="{9D259116-3D97-4896-A4E5-8673F036605C}" type="presOf" srcId="{787141EA-390A-45C1-82E2-1E8CAA6FE543}" destId="{A8842A5B-14BC-4F0B-970A-4DBE016F79F5}" srcOrd="1" destOrd="0" presId="urn:microsoft.com/office/officeart/2005/8/layout/process3"/>
    <dgm:cxn modelId="{72073523-EB7A-4620-86F8-17C8FEC6172A}" type="presOf" srcId="{660E4BAA-5699-47EB-AB34-EF4DCB962162}" destId="{D7C09BD6-A30C-49E9-9989-CBF9BC56DFB6}" srcOrd="0" destOrd="0" presId="urn:microsoft.com/office/officeart/2005/8/layout/process3"/>
    <dgm:cxn modelId="{34F21924-F4A3-4C8A-8D66-3EE80D484D5D}" type="presOf" srcId="{C8E77241-2F4C-4372-91D0-8CF402C0C6FC}" destId="{25E4E3EA-F936-472D-80FF-A8E47C4E95AE}" srcOrd="0" destOrd="0" presId="urn:microsoft.com/office/officeart/2005/8/layout/process3"/>
    <dgm:cxn modelId="{8BD25231-7CF0-4620-9624-250D14D96321}" srcId="{787141EA-390A-45C1-82E2-1E8CAA6FE543}" destId="{E58880D8-D57F-4FFF-B9E9-1B29F746E62C}" srcOrd="0" destOrd="0" parTransId="{2FA254C2-71D1-47E5-B830-B1ADAD6480A4}" sibTransId="{4F8AF57A-7C12-470F-B35C-109010C793CC}"/>
    <dgm:cxn modelId="{20C2AF31-CD14-42AE-8229-E00D81502D97}" type="presOf" srcId="{5BD892EC-9CB1-4948-B4D6-D88AA01E4B6D}" destId="{E0387B09-0C5E-4D38-B747-58BC402FCD8B}" srcOrd="1" destOrd="0" presId="urn:microsoft.com/office/officeart/2005/8/layout/process3"/>
    <dgm:cxn modelId="{898B1661-C396-49E1-AEB1-713307D9148C}" srcId="{5B97E521-8B58-4907-93F3-9458821E18AE}" destId="{787141EA-390A-45C1-82E2-1E8CAA6FE543}" srcOrd="1" destOrd="0" parTransId="{FB6A40E1-5CA9-4A71-A9DF-571E64D09625}" sibTransId="{5BD892EC-9CB1-4948-B4D6-D88AA01E4B6D}"/>
    <dgm:cxn modelId="{665D194B-7D7E-43CF-A092-2CC70CC54F73}" srcId="{5B97E521-8B58-4907-93F3-9458821E18AE}" destId="{C8E77241-2F4C-4372-91D0-8CF402C0C6FC}" srcOrd="0" destOrd="0" parTransId="{45B0481C-D258-47BD-8DD3-CADF0625D607}" sibTransId="{28A5ADBD-8B94-46E7-8B52-0CBCA1D5F090}"/>
    <dgm:cxn modelId="{5C2E7E82-5F66-4F60-8849-B10FD3330693}" type="presOf" srcId="{B676E89F-01D5-4216-8766-BA81DB63A25B}" destId="{B4D62266-1D22-405B-83F5-43830EEA9E13}" srcOrd="1" destOrd="0" presId="urn:microsoft.com/office/officeart/2005/8/layout/process3"/>
    <dgm:cxn modelId="{D9C09C84-DF0E-4417-976F-D788EA4BAAC0}" srcId="{660E4BAA-5699-47EB-AB34-EF4DCB962162}" destId="{85A6BDC4-09D4-46D8-B708-6794EC487B95}" srcOrd="0" destOrd="0" parTransId="{6506C08B-029A-442A-84CF-B9A942A1831D}" sibTransId="{914A1072-8C3B-403E-8816-178895B9465D}"/>
    <dgm:cxn modelId="{9B461894-823E-48FB-991F-3D305E3605EC}" type="presOf" srcId="{C8E77241-2F4C-4372-91D0-8CF402C0C6FC}" destId="{1CC97776-8E9E-417B-8D25-2A39DBC9821B}" srcOrd="1" destOrd="0" presId="urn:microsoft.com/office/officeart/2005/8/layout/process3"/>
    <dgm:cxn modelId="{916210A8-9282-4694-B49A-3A6DB378E59E}" type="presOf" srcId="{85A6BDC4-09D4-46D8-B708-6794EC487B95}" destId="{ED0FD48A-2270-4C2C-BD88-39E4BA9FEC19}" srcOrd="0" destOrd="0" presId="urn:microsoft.com/office/officeart/2005/8/layout/process3"/>
    <dgm:cxn modelId="{A2CD9EAA-603A-4D1E-8E51-4F78F3F7D9A5}" type="presOf" srcId="{6385D1D8-C561-481B-B8FF-89A978F7044A}" destId="{EF7595DC-435B-4962-B98B-898C030A02A9}" srcOrd="0" destOrd="0" presId="urn:microsoft.com/office/officeart/2005/8/layout/process3"/>
    <dgm:cxn modelId="{584F38AE-EFBD-4A80-9347-749CFF86C278}" type="presOf" srcId="{7C9D5D05-7772-4B03-BFAF-23D9FCA335A3}" destId="{852236A6-84FB-4AAD-B3F2-91AB045FFF8C}" srcOrd="0" destOrd="0" presId="urn:microsoft.com/office/officeart/2005/8/layout/process3"/>
    <dgm:cxn modelId="{B11DB2B7-4807-45DD-85BE-BD2E69CB2F95}" type="presOf" srcId="{E58880D8-D57F-4FFF-B9E9-1B29F746E62C}" destId="{5DF2E1CF-008E-4484-9691-90D4C1FBFF75}" srcOrd="0" destOrd="0" presId="urn:microsoft.com/office/officeart/2005/8/layout/process3"/>
    <dgm:cxn modelId="{0AA8A8BC-9CFA-4D5B-9771-93B5296D3498}" type="presOf" srcId="{28A5ADBD-8B94-46E7-8B52-0CBCA1D5F090}" destId="{EBE4E4DD-94B3-4944-9849-470BF6ED8B00}" srcOrd="1" destOrd="0" presId="urn:microsoft.com/office/officeart/2005/8/layout/process3"/>
    <dgm:cxn modelId="{A5C60BBD-7BDE-415F-9AA8-F9B1AFEA3E86}" srcId="{C8E77241-2F4C-4372-91D0-8CF402C0C6FC}" destId="{7C9D5D05-7772-4B03-BFAF-23D9FCA335A3}" srcOrd="0" destOrd="0" parTransId="{B8A86210-0FC5-4DEF-AC7D-3575A7249374}" sibTransId="{AE5C3E8B-9FD7-4FE6-87A1-26547E897DA9}"/>
    <dgm:cxn modelId="{8D2754BF-5E7E-4782-A1CC-43C096EE618A}" type="presOf" srcId="{FF604156-1AF1-4968-A819-817E30582281}" destId="{DDDBF966-80BD-4A1F-A397-832F948D93AC}" srcOrd="1" destOrd="0" presId="urn:microsoft.com/office/officeart/2005/8/layout/process3"/>
    <dgm:cxn modelId="{A2C827C5-CE1F-4FC9-9C43-ABCA07E5D316}" type="presOf" srcId="{28A5ADBD-8B94-46E7-8B52-0CBCA1D5F090}" destId="{295F5FD4-C570-4550-9F87-C443AA13D195}" srcOrd="0" destOrd="0" presId="urn:microsoft.com/office/officeart/2005/8/layout/process3"/>
    <dgm:cxn modelId="{483437C6-9AFC-4AE1-94DF-A637BC9A7FF1}" type="presOf" srcId="{660E4BAA-5699-47EB-AB34-EF4DCB962162}" destId="{142BF476-5D5C-4C62-9F75-C09F6EBA0A1D}" srcOrd="1" destOrd="0" presId="urn:microsoft.com/office/officeart/2005/8/layout/process3"/>
    <dgm:cxn modelId="{88D18ECB-5A3B-4865-B361-AD9EC4025266}" srcId="{5B97E521-8B58-4907-93F3-9458821E18AE}" destId="{B676E89F-01D5-4216-8766-BA81DB63A25B}" srcOrd="3" destOrd="0" parTransId="{1CF64C85-1E06-4A8E-AA99-6BD1B687ACF5}" sibTransId="{286DE53D-160F-44F8-8EAA-11C247028E75}"/>
    <dgm:cxn modelId="{AC0762CC-6290-4306-87AB-E73B74B665EF}" srcId="{5B97E521-8B58-4907-93F3-9458821E18AE}" destId="{660E4BAA-5699-47EB-AB34-EF4DCB962162}" srcOrd="2" destOrd="0" parTransId="{CC1FD92B-287C-462E-BD3B-813E78166B67}" sibTransId="{FF604156-1AF1-4968-A819-817E30582281}"/>
    <dgm:cxn modelId="{9171C5E3-4AD1-4D82-AA12-779A0D4B93D5}" type="presOf" srcId="{B676E89F-01D5-4216-8766-BA81DB63A25B}" destId="{CD0B6386-5CCA-496A-805C-713C130CB921}" srcOrd="0" destOrd="0" presId="urn:microsoft.com/office/officeart/2005/8/layout/process3"/>
    <dgm:cxn modelId="{4F47B7F0-6386-488D-8DB5-4E8F0DC56795}" type="presOf" srcId="{5B97E521-8B58-4907-93F3-9458821E18AE}" destId="{D28A1A5C-88FB-43E2-8A0A-B99330524B36}" srcOrd="0" destOrd="0" presId="urn:microsoft.com/office/officeart/2005/8/layout/process3"/>
    <dgm:cxn modelId="{398EA4F3-A1CC-4257-94E7-9B8E36B9A8B0}" type="presOf" srcId="{5BD892EC-9CB1-4948-B4D6-D88AA01E4B6D}" destId="{96131083-54A8-4142-80E7-CB0A89494604}" srcOrd="0" destOrd="0" presId="urn:microsoft.com/office/officeart/2005/8/layout/process3"/>
    <dgm:cxn modelId="{93482FFD-8F11-4FA7-AB40-05C0A38BCBE6}" type="presOf" srcId="{FF604156-1AF1-4968-A819-817E30582281}" destId="{F5C6DC70-CB44-45BA-9C68-3EB2682EA278}" srcOrd="0" destOrd="0" presId="urn:microsoft.com/office/officeart/2005/8/layout/process3"/>
    <dgm:cxn modelId="{4F41F7D9-451D-48F7-BFA3-812722950466}" type="presParOf" srcId="{D28A1A5C-88FB-43E2-8A0A-B99330524B36}" destId="{6AC424CE-0B74-4C25-8712-C2B8677A3354}" srcOrd="0" destOrd="0" presId="urn:microsoft.com/office/officeart/2005/8/layout/process3"/>
    <dgm:cxn modelId="{CA6D0E94-B268-41A4-B5C8-8B3BF55D8D1B}" type="presParOf" srcId="{6AC424CE-0B74-4C25-8712-C2B8677A3354}" destId="{25E4E3EA-F936-472D-80FF-A8E47C4E95AE}" srcOrd="0" destOrd="0" presId="urn:microsoft.com/office/officeart/2005/8/layout/process3"/>
    <dgm:cxn modelId="{5F77D6C8-772B-4BE9-9515-4CF5DEF5CD72}" type="presParOf" srcId="{6AC424CE-0B74-4C25-8712-C2B8677A3354}" destId="{1CC97776-8E9E-417B-8D25-2A39DBC9821B}" srcOrd="1" destOrd="0" presId="urn:microsoft.com/office/officeart/2005/8/layout/process3"/>
    <dgm:cxn modelId="{86B8A8CC-5896-43A0-AEBC-8DCDD59FD73E}" type="presParOf" srcId="{6AC424CE-0B74-4C25-8712-C2B8677A3354}" destId="{852236A6-84FB-4AAD-B3F2-91AB045FFF8C}" srcOrd="2" destOrd="0" presId="urn:microsoft.com/office/officeart/2005/8/layout/process3"/>
    <dgm:cxn modelId="{6E1D87DE-A1F3-4997-B2AF-3DF56262437B}" type="presParOf" srcId="{D28A1A5C-88FB-43E2-8A0A-B99330524B36}" destId="{295F5FD4-C570-4550-9F87-C443AA13D195}" srcOrd="1" destOrd="0" presId="urn:microsoft.com/office/officeart/2005/8/layout/process3"/>
    <dgm:cxn modelId="{BCADDF31-01D4-4D98-9FE3-8DAE008C2136}" type="presParOf" srcId="{295F5FD4-C570-4550-9F87-C443AA13D195}" destId="{EBE4E4DD-94B3-4944-9849-470BF6ED8B00}" srcOrd="0" destOrd="0" presId="urn:microsoft.com/office/officeart/2005/8/layout/process3"/>
    <dgm:cxn modelId="{B32063B4-431A-4798-B4CC-88B8DA574A9D}" type="presParOf" srcId="{D28A1A5C-88FB-43E2-8A0A-B99330524B36}" destId="{B08BFD9B-21C6-4EB6-9701-012124D85653}" srcOrd="2" destOrd="0" presId="urn:microsoft.com/office/officeart/2005/8/layout/process3"/>
    <dgm:cxn modelId="{8FBA1DD5-0E7C-47A2-A14C-662ACBADA031}" type="presParOf" srcId="{B08BFD9B-21C6-4EB6-9701-012124D85653}" destId="{39846984-476E-4D2B-84FA-2DDFEAA28B33}" srcOrd="0" destOrd="0" presId="urn:microsoft.com/office/officeart/2005/8/layout/process3"/>
    <dgm:cxn modelId="{4B5BE5C0-A456-4588-911E-B770E0106129}" type="presParOf" srcId="{B08BFD9B-21C6-4EB6-9701-012124D85653}" destId="{A8842A5B-14BC-4F0B-970A-4DBE016F79F5}" srcOrd="1" destOrd="0" presId="urn:microsoft.com/office/officeart/2005/8/layout/process3"/>
    <dgm:cxn modelId="{DF332F3D-4C5A-4DF4-9A71-936A151CF677}" type="presParOf" srcId="{B08BFD9B-21C6-4EB6-9701-012124D85653}" destId="{5DF2E1CF-008E-4484-9691-90D4C1FBFF75}" srcOrd="2" destOrd="0" presId="urn:microsoft.com/office/officeart/2005/8/layout/process3"/>
    <dgm:cxn modelId="{54BB4B50-AA02-41DE-B0E6-C0C4388E44D8}" type="presParOf" srcId="{D28A1A5C-88FB-43E2-8A0A-B99330524B36}" destId="{96131083-54A8-4142-80E7-CB0A89494604}" srcOrd="3" destOrd="0" presId="urn:microsoft.com/office/officeart/2005/8/layout/process3"/>
    <dgm:cxn modelId="{4647926F-0D91-4591-ACDC-0D4870A4B0EA}" type="presParOf" srcId="{96131083-54A8-4142-80E7-CB0A89494604}" destId="{E0387B09-0C5E-4D38-B747-58BC402FCD8B}" srcOrd="0" destOrd="0" presId="urn:microsoft.com/office/officeart/2005/8/layout/process3"/>
    <dgm:cxn modelId="{3F342180-9FDF-4E32-A2CB-DCF76D4FF2C1}" type="presParOf" srcId="{D28A1A5C-88FB-43E2-8A0A-B99330524B36}" destId="{818B2BBC-2216-4AED-B436-B50F6EEF5030}" srcOrd="4" destOrd="0" presId="urn:microsoft.com/office/officeart/2005/8/layout/process3"/>
    <dgm:cxn modelId="{E703AB2F-E3B4-468E-A6E2-9B470F7B6263}" type="presParOf" srcId="{818B2BBC-2216-4AED-B436-B50F6EEF5030}" destId="{D7C09BD6-A30C-49E9-9989-CBF9BC56DFB6}" srcOrd="0" destOrd="0" presId="urn:microsoft.com/office/officeart/2005/8/layout/process3"/>
    <dgm:cxn modelId="{9A1D5528-4AA2-400D-9929-8F6D5A24A838}" type="presParOf" srcId="{818B2BBC-2216-4AED-B436-B50F6EEF5030}" destId="{142BF476-5D5C-4C62-9F75-C09F6EBA0A1D}" srcOrd="1" destOrd="0" presId="urn:microsoft.com/office/officeart/2005/8/layout/process3"/>
    <dgm:cxn modelId="{0343043A-CDB0-4606-A498-000056C7BE6B}" type="presParOf" srcId="{818B2BBC-2216-4AED-B436-B50F6EEF5030}" destId="{ED0FD48A-2270-4C2C-BD88-39E4BA9FEC19}" srcOrd="2" destOrd="0" presId="urn:microsoft.com/office/officeart/2005/8/layout/process3"/>
    <dgm:cxn modelId="{E5255CFB-2ED7-4632-B2B4-265EEB953145}" type="presParOf" srcId="{D28A1A5C-88FB-43E2-8A0A-B99330524B36}" destId="{F5C6DC70-CB44-45BA-9C68-3EB2682EA278}" srcOrd="5" destOrd="0" presId="urn:microsoft.com/office/officeart/2005/8/layout/process3"/>
    <dgm:cxn modelId="{CAE52577-FEE9-4E58-A18E-6A3F24E4D0E3}" type="presParOf" srcId="{F5C6DC70-CB44-45BA-9C68-3EB2682EA278}" destId="{DDDBF966-80BD-4A1F-A397-832F948D93AC}" srcOrd="0" destOrd="0" presId="urn:microsoft.com/office/officeart/2005/8/layout/process3"/>
    <dgm:cxn modelId="{3B2CE980-CD75-47CF-A843-26E91F4F1278}" type="presParOf" srcId="{D28A1A5C-88FB-43E2-8A0A-B99330524B36}" destId="{C21F10B7-F827-4F21-A47D-E17D40FE24DE}" srcOrd="6" destOrd="0" presId="urn:microsoft.com/office/officeart/2005/8/layout/process3"/>
    <dgm:cxn modelId="{91D3EA9C-3550-478E-B147-88832F0896EE}" type="presParOf" srcId="{C21F10B7-F827-4F21-A47D-E17D40FE24DE}" destId="{CD0B6386-5CCA-496A-805C-713C130CB921}" srcOrd="0" destOrd="0" presId="urn:microsoft.com/office/officeart/2005/8/layout/process3"/>
    <dgm:cxn modelId="{FBCD23AE-D1E6-40BB-8C4E-0A4E612C60D6}" type="presParOf" srcId="{C21F10B7-F827-4F21-A47D-E17D40FE24DE}" destId="{B4D62266-1D22-405B-83F5-43830EEA9E13}" srcOrd="1" destOrd="0" presId="urn:microsoft.com/office/officeart/2005/8/layout/process3"/>
    <dgm:cxn modelId="{D723E004-D1CB-44E0-B335-07FDCEE316AD}" type="presParOf" srcId="{C21F10B7-F827-4F21-A47D-E17D40FE24DE}" destId="{EF7595DC-435B-4962-B98B-898C030A02A9}"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C3D3AC-34CF-4527-84D0-7691C32E24C8}"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CF57924C-125D-48A2-A7C6-2C0876EE9F16}">
      <dgm:prSet/>
      <dgm:spPr>
        <a:solidFill>
          <a:schemeClr val="accent1">
            <a:lumMod val="75000"/>
          </a:schemeClr>
        </a:solidFill>
      </dgm:spPr>
      <dgm:t>
        <a:bodyPr/>
        <a:lstStyle/>
        <a:p>
          <a:r>
            <a:rPr lang="en-AU" dirty="0"/>
            <a:t>A commitment to safeguarding</a:t>
          </a:r>
          <a:endParaRPr lang="en-US" dirty="0"/>
        </a:p>
      </dgm:t>
    </dgm:pt>
    <dgm:pt modelId="{F3979517-1ADC-4F8F-8DD3-1D58982634C4}" type="parTrans" cxnId="{E2673477-5FCE-4B11-A1F8-F9A87A998654}">
      <dgm:prSet/>
      <dgm:spPr/>
      <dgm:t>
        <a:bodyPr/>
        <a:lstStyle/>
        <a:p>
          <a:endParaRPr lang="en-US"/>
        </a:p>
      </dgm:t>
    </dgm:pt>
    <dgm:pt modelId="{EC115BD5-1291-438F-B356-7630243018C7}" type="sibTrans" cxnId="{E2673477-5FCE-4B11-A1F8-F9A87A998654}">
      <dgm:prSet/>
      <dgm:spPr/>
      <dgm:t>
        <a:bodyPr/>
        <a:lstStyle/>
        <a:p>
          <a:endParaRPr lang="en-US"/>
        </a:p>
      </dgm:t>
    </dgm:pt>
    <dgm:pt modelId="{E368D54A-E67D-4303-B22F-8C67D6839184}">
      <dgm:prSet/>
      <dgm:spPr>
        <a:solidFill>
          <a:schemeClr val="accent1">
            <a:lumMod val="75000"/>
          </a:schemeClr>
        </a:solidFill>
      </dgm:spPr>
      <dgm:t>
        <a:bodyPr/>
        <a:lstStyle/>
        <a:p>
          <a:r>
            <a:rPr lang="en-AU" dirty="0"/>
            <a:t>Promoting a Safeguarding Culture</a:t>
          </a:r>
          <a:endParaRPr lang="en-US" dirty="0"/>
        </a:p>
      </dgm:t>
    </dgm:pt>
    <dgm:pt modelId="{7A817FF1-3BCE-4516-B711-A23CCF5B771E}" type="parTrans" cxnId="{4F16FAB1-2414-442F-A737-B7A21027276C}">
      <dgm:prSet/>
      <dgm:spPr/>
      <dgm:t>
        <a:bodyPr/>
        <a:lstStyle/>
        <a:p>
          <a:endParaRPr lang="en-US"/>
        </a:p>
      </dgm:t>
    </dgm:pt>
    <dgm:pt modelId="{7D4EF592-D631-43E0-9ACD-A9C7194CE905}" type="sibTrans" cxnId="{4F16FAB1-2414-442F-A737-B7A21027276C}">
      <dgm:prSet/>
      <dgm:spPr/>
      <dgm:t>
        <a:bodyPr/>
        <a:lstStyle/>
        <a:p>
          <a:endParaRPr lang="en-US"/>
        </a:p>
      </dgm:t>
    </dgm:pt>
    <dgm:pt modelId="{45CD564F-3DA4-4D05-BFBF-BDCE0985AF59}">
      <dgm:prSet/>
      <dgm:spPr>
        <a:solidFill>
          <a:schemeClr val="accent1">
            <a:lumMod val="75000"/>
          </a:schemeClr>
        </a:solidFill>
      </dgm:spPr>
      <dgm:t>
        <a:bodyPr/>
        <a:lstStyle/>
        <a:p>
          <a:r>
            <a:rPr lang="en-AU"/>
            <a:t>Safeguarding Policies</a:t>
          </a:r>
          <a:endParaRPr lang="en-US"/>
        </a:p>
      </dgm:t>
    </dgm:pt>
    <dgm:pt modelId="{046DB08B-A902-41C8-9B01-BB18D2D737A7}" type="parTrans" cxnId="{119101FB-1471-4A15-A114-6807B35AAD4B}">
      <dgm:prSet/>
      <dgm:spPr/>
      <dgm:t>
        <a:bodyPr/>
        <a:lstStyle/>
        <a:p>
          <a:endParaRPr lang="en-US"/>
        </a:p>
      </dgm:t>
    </dgm:pt>
    <dgm:pt modelId="{07128EAC-50A6-4F46-8EEA-81F3C408478B}" type="sibTrans" cxnId="{119101FB-1471-4A15-A114-6807B35AAD4B}">
      <dgm:prSet/>
      <dgm:spPr/>
      <dgm:t>
        <a:bodyPr/>
        <a:lstStyle/>
        <a:p>
          <a:endParaRPr lang="en-US"/>
        </a:p>
      </dgm:t>
    </dgm:pt>
    <dgm:pt modelId="{245177EF-6120-4682-8981-BDAB60C7840A}">
      <dgm:prSet/>
      <dgm:spPr>
        <a:solidFill>
          <a:schemeClr val="accent1">
            <a:lumMod val="75000"/>
          </a:schemeClr>
        </a:solidFill>
      </dgm:spPr>
      <dgm:t>
        <a:bodyPr/>
        <a:lstStyle/>
        <a:p>
          <a:r>
            <a:rPr lang="en-AU" dirty="0"/>
            <a:t>Code of Conduct</a:t>
          </a:r>
          <a:endParaRPr lang="en-US" dirty="0"/>
        </a:p>
      </dgm:t>
    </dgm:pt>
    <dgm:pt modelId="{6366074E-A118-4940-90FF-0EE5C1ACD9B4}" type="parTrans" cxnId="{DB85FE4F-2591-4035-B083-F9B94CFDF45B}">
      <dgm:prSet/>
      <dgm:spPr/>
      <dgm:t>
        <a:bodyPr/>
        <a:lstStyle/>
        <a:p>
          <a:endParaRPr lang="en-US"/>
        </a:p>
      </dgm:t>
    </dgm:pt>
    <dgm:pt modelId="{131FC35F-92E8-47B7-BE86-5E2AB8A0B20A}" type="sibTrans" cxnId="{DB85FE4F-2591-4035-B083-F9B94CFDF45B}">
      <dgm:prSet/>
      <dgm:spPr/>
      <dgm:t>
        <a:bodyPr/>
        <a:lstStyle/>
        <a:p>
          <a:endParaRPr lang="en-US"/>
        </a:p>
      </dgm:t>
    </dgm:pt>
    <dgm:pt modelId="{44E05A23-7141-4BE2-AA06-23004528F746}" type="pres">
      <dgm:prSet presAssocID="{88C3D3AC-34CF-4527-84D0-7691C32E24C8}" presName="diagram" presStyleCnt="0">
        <dgm:presLayoutVars>
          <dgm:dir/>
          <dgm:resizeHandles val="exact"/>
        </dgm:presLayoutVars>
      </dgm:prSet>
      <dgm:spPr/>
    </dgm:pt>
    <dgm:pt modelId="{961A6772-15C2-4E57-87C4-7B105C1506AF}" type="pres">
      <dgm:prSet presAssocID="{CF57924C-125D-48A2-A7C6-2C0876EE9F16}" presName="node" presStyleLbl="node1" presStyleIdx="0" presStyleCnt="4">
        <dgm:presLayoutVars>
          <dgm:bulletEnabled val="1"/>
        </dgm:presLayoutVars>
      </dgm:prSet>
      <dgm:spPr/>
    </dgm:pt>
    <dgm:pt modelId="{85CB55B0-380E-4DC6-A49D-DE41B4AC9627}" type="pres">
      <dgm:prSet presAssocID="{EC115BD5-1291-438F-B356-7630243018C7}" presName="sibTrans" presStyleCnt="0"/>
      <dgm:spPr/>
    </dgm:pt>
    <dgm:pt modelId="{B80A12F4-F6F7-4B71-B336-A1CA6FBE0A11}" type="pres">
      <dgm:prSet presAssocID="{E368D54A-E67D-4303-B22F-8C67D6839184}" presName="node" presStyleLbl="node1" presStyleIdx="1" presStyleCnt="4">
        <dgm:presLayoutVars>
          <dgm:bulletEnabled val="1"/>
        </dgm:presLayoutVars>
      </dgm:prSet>
      <dgm:spPr/>
    </dgm:pt>
    <dgm:pt modelId="{A9513D23-551A-42BF-BBA2-A52C9809B378}" type="pres">
      <dgm:prSet presAssocID="{7D4EF592-D631-43E0-9ACD-A9C7194CE905}" presName="sibTrans" presStyleCnt="0"/>
      <dgm:spPr/>
    </dgm:pt>
    <dgm:pt modelId="{C7AF86E8-2157-458A-B290-8B3F9FB888EE}" type="pres">
      <dgm:prSet presAssocID="{45CD564F-3DA4-4D05-BFBF-BDCE0985AF59}" presName="node" presStyleLbl="node1" presStyleIdx="2" presStyleCnt="4">
        <dgm:presLayoutVars>
          <dgm:bulletEnabled val="1"/>
        </dgm:presLayoutVars>
      </dgm:prSet>
      <dgm:spPr/>
    </dgm:pt>
    <dgm:pt modelId="{279D5622-31CE-4BB9-B90A-FEF148012F04}" type="pres">
      <dgm:prSet presAssocID="{07128EAC-50A6-4F46-8EEA-81F3C408478B}" presName="sibTrans" presStyleCnt="0"/>
      <dgm:spPr/>
    </dgm:pt>
    <dgm:pt modelId="{8AD55091-1536-476E-9ED5-D5FC16762C20}" type="pres">
      <dgm:prSet presAssocID="{245177EF-6120-4682-8981-BDAB60C7840A}" presName="node" presStyleLbl="node1" presStyleIdx="3" presStyleCnt="4">
        <dgm:presLayoutVars>
          <dgm:bulletEnabled val="1"/>
        </dgm:presLayoutVars>
      </dgm:prSet>
      <dgm:spPr/>
    </dgm:pt>
  </dgm:ptLst>
  <dgm:cxnLst>
    <dgm:cxn modelId="{F4FE0C6B-C5AA-41D3-823A-DAE31DB2A0E7}" type="presOf" srcId="{245177EF-6120-4682-8981-BDAB60C7840A}" destId="{8AD55091-1536-476E-9ED5-D5FC16762C20}" srcOrd="0" destOrd="0" presId="urn:microsoft.com/office/officeart/2005/8/layout/default"/>
    <dgm:cxn modelId="{FD95606D-7D17-4B25-AB32-2F860EDE4A14}" type="presOf" srcId="{E368D54A-E67D-4303-B22F-8C67D6839184}" destId="{B80A12F4-F6F7-4B71-B336-A1CA6FBE0A11}" srcOrd="0" destOrd="0" presId="urn:microsoft.com/office/officeart/2005/8/layout/default"/>
    <dgm:cxn modelId="{DB85FE4F-2591-4035-B083-F9B94CFDF45B}" srcId="{88C3D3AC-34CF-4527-84D0-7691C32E24C8}" destId="{245177EF-6120-4682-8981-BDAB60C7840A}" srcOrd="3" destOrd="0" parTransId="{6366074E-A118-4940-90FF-0EE5C1ACD9B4}" sibTransId="{131FC35F-92E8-47B7-BE86-5E2AB8A0B20A}"/>
    <dgm:cxn modelId="{E2673477-5FCE-4B11-A1F8-F9A87A998654}" srcId="{88C3D3AC-34CF-4527-84D0-7691C32E24C8}" destId="{CF57924C-125D-48A2-A7C6-2C0876EE9F16}" srcOrd="0" destOrd="0" parTransId="{F3979517-1ADC-4F8F-8DD3-1D58982634C4}" sibTransId="{EC115BD5-1291-438F-B356-7630243018C7}"/>
    <dgm:cxn modelId="{E421F992-7141-465A-AB07-6DFAB52E5C0B}" type="presOf" srcId="{45CD564F-3DA4-4D05-BFBF-BDCE0985AF59}" destId="{C7AF86E8-2157-458A-B290-8B3F9FB888EE}" srcOrd="0" destOrd="0" presId="urn:microsoft.com/office/officeart/2005/8/layout/default"/>
    <dgm:cxn modelId="{0BAD4699-385D-41E0-8E85-60CB5EA89A6C}" type="presOf" srcId="{CF57924C-125D-48A2-A7C6-2C0876EE9F16}" destId="{961A6772-15C2-4E57-87C4-7B105C1506AF}" srcOrd="0" destOrd="0" presId="urn:microsoft.com/office/officeart/2005/8/layout/default"/>
    <dgm:cxn modelId="{4F16FAB1-2414-442F-A737-B7A21027276C}" srcId="{88C3D3AC-34CF-4527-84D0-7691C32E24C8}" destId="{E368D54A-E67D-4303-B22F-8C67D6839184}" srcOrd="1" destOrd="0" parTransId="{7A817FF1-3BCE-4516-B711-A23CCF5B771E}" sibTransId="{7D4EF592-D631-43E0-9ACD-A9C7194CE905}"/>
    <dgm:cxn modelId="{937BE9BB-44BE-46EA-81F5-A3B567A74F8A}" type="presOf" srcId="{88C3D3AC-34CF-4527-84D0-7691C32E24C8}" destId="{44E05A23-7141-4BE2-AA06-23004528F746}" srcOrd="0" destOrd="0" presId="urn:microsoft.com/office/officeart/2005/8/layout/default"/>
    <dgm:cxn modelId="{119101FB-1471-4A15-A114-6807B35AAD4B}" srcId="{88C3D3AC-34CF-4527-84D0-7691C32E24C8}" destId="{45CD564F-3DA4-4D05-BFBF-BDCE0985AF59}" srcOrd="2" destOrd="0" parTransId="{046DB08B-A902-41C8-9B01-BB18D2D737A7}" sibTransId="{07128EAC-50A6-4F46-8EEA-81F3C408478B}"/>
    <dgm:cxn modelId="{9CAAED21-70FF-43F8-84AE-84AFE2C41ACE}" type="presParOf" srcId="{44E05A23-7141-4BE2-AA06-23004528F746}" destId="{961A6772-15C2-4E57-87C4-7B105C1506AF}" srcOrd="0" destOrd="0" presId="urn:microsoft.com/office/officeart/2005/8/layout/default"/>
    <dgm:cxn modelId="{8659DB8C-4CAC-45FB-B8FA-07A8A6AF33C4}" type="presParOf" srcId="{44E05A23-7141-4BE2-AA06-23004528F746}" destId="{85CB55B0-380E-4DC6-A49D-DE41B4AC9627}" srcOrd="1" destOrd="0" presId="urn:microsoft.com/office/officeart/2005/8/layout/default"/>
    <dgm:cxn modelId="{ED1FA7C1-5F49-4572-A6F8-4E2E7E827577}" type="presParOf" srcId="{44E05A23-7141-4BE2-AA06-23004528F746}" destId="{B80A12F4-F6F7-4B71-B336-A1CA6FBE0A11}" srcOrd="2" destOrd="0" presId="urn:microsoft.com/office/officeart/2005/8/layout/default"/>
    <dgm:cxn modelId="{8DF43379-31D6-4B5D-9645-674C56C3132F}" type="presParOf" srcId="{44E05A23-7141-4BE2-AA06-23004528F746}" destId="{A9513D23-551A-42BF-BBA2-A52C9809B378}" srcOrd="3" destOrd="0" presId="urn:microsoft.com/office/officeart/2005/8/layout/default"/>
    <dgm:cxn modelId="{C5071B46-5066-4B32-A477-7DDE351D5F7E}" type="presParOf" srcId="{44E05A23-7141-4BE2-AA06-23004528F746}" destId="{C7AF86E8-2157-458A-B290-8B3F9FB888EE}" srcOrd="4" destOrd="0" presId="urn:microsoft.com/office/officeart/2005/8/layout/default"/>
    <dgm:cxn modelId="{BDDC272E-F374-465E-86E8-077BEB242CFB}" type="presParOf" srcId="{44E05A23-7141-4BE2-AA06-23004528F746}" destId="{279D5622-31CE-4BB9-B90A-FEF148012F04}" srcOrd="5" destOrd="0" presId="urn:microsoft.com/office/officeart/2005/8/layout/default"/>
    <dgm:cxn modelId="{0413CFF4-83DD-4F4E-9693-916828136937}" type="presParOf" srcId="{44E05A23-7141-4BE2-AA06-23004528F746}" destId="{8AD55091-1536-476E-9ED5-D5FC16762C2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C3D3AC-34CF-4527-84D0-7691C32E24C8}"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CF57924C-125D-48A2-A7C6-2C0876EE9F16}">
      <dgm:prSet/>
      <dgm:spPr>
        <a:solidFill>
          <a:schemeClr val="accent1">
            <a:lumMod val="75000"/>
          </a:schemeClr>
        </a:solidFill>
      </dgm:spPr>
      <dgm:t>
        <a:bodyPr/>
        <a:lstStyle/>
        <a:p>
          <a:r>
            <a:rPr lang="en-US" dirty="0"/>
            <a:t>Review </a:t>
          </a:r>
        </a:p>
      </dgm:t>
    </dgm:pt>
    <dgm:pt modelId="{F3979517-1ADC-4F8F-8DD3-1D58982634C4}" type="parTrans" cxnId="{E2673477-5FCE-4B11-A1F8-F9A87A998654}">
      <dgm:prSet/>
      <dgm:spPr/>
      <dgm:t>
        <a:bodyPr/>
        <a:lstStyle/>
        <a:p>
          <a:endParaRPr lang="en-US"/>
        </a:p>
      </dgm:t>
    </dgm:pt>
    <dgm:pt modelId="{EC115BD5-1291-438F-B356-7630243018C7}" type="sibTrans" cxnId="{E2673477-5FCE-4B11-A1F8-F9A87A998654}">
      <dgm:prSet/>
      <dgm:spPr/>
      <dgm:t>
        <a:bodyPr/>
        <a:lstStyle/>
        <a:p>
          <a:endParaRPr lang="en-US"/>
        </a:p>
      </dgm:t>
    </dgm:pt>
    <dgm:pt modelId="{E368D54A-E67D-4303-B22F-8C67D6839184}">
      <dgm:prSet/>
      <dgm:spPr>
        <a:solidFill>
          <a:schemeClr val="accent1">
            <a:lumMod val="75000"/>
          </a:schemeClr>
        </a:solidFill>
      </dgm:spPr>
      <dgm:t>
        <a:bodyPr/>
        <a:lstStyle/>
        <a:p>
          <a:r>
            <a:rPr lang="en-AU" dirty="0"/>
            <a:t>Analysis</a:t>
          </a:r>
          <a:endParaRPr lang="en-US" dirty="0"/>
        </a:p>
      </dgm:t>
    </dgm:pt>
    <dgm:pt modelId="{7A817FF1-3BCE-4516-B711-A23CCF5B771E}" type="parTrans" cxnId="{4F16FAB1-2414-442F-A737-B7A21027276C}">
      <dgm:prSet/>
      <dgm:spPr/>
      <dgm:t>
        <a:bodyPr/>
        <a:lstStyle/>
        <a:p>
          <a:endParaRPr lang="en-US"/>
        </a:p>
      </dgm:t>
    </dgm:pt>
    <dgm:pt modelId="{7D4EF592-D631-43E0-9ACD-A9C7194CE905}" type="sibTrans" cxnId="{4F16FAB1-2414-442F-A737-B7A21027276C}">
      <dgm:prSet/>
      <dgm:spPr/>
      <dgm:t>
        <a:bodyPr/>
        <a:lstStyle/>
        <a:p>
          <a:endParaRPr lang="en-US"/>
        </a:p>
      </dgm:t>
    </dgm:pt>
    <dgm:pt modelId="{45CD564F-3DA4-4D05-BFBF-BDCE0985AF59}">
      <dgm:prSet/>
      <dgm:spPr>
        <a:solidFill>
          <a:schemeClr val="accent1">
            <a:lumMod val="75000"/>
          </a:schemeClr>
        </a:solidFill>
      </dgm:spPr>
      <dgm:t>
        <a:bodyPr/>
        <a:lstStyle/>
        <a:p>
          <a:r>
            <a:rPr lang="en-AU" dirty="0"/>
            <a:t>Practice	</a:t>
          </a:r>
          <a:endParaRPr lang="en-US" dirty="0"/>
        </a:p>
      </dgm:t>
    </dgm:pt>
    <dgm:pt modelId="{046DB08B-A902-41C8-9B01-BB18D2D737A7}" type="parTrans" cxnId="{119101FB-1471-4A15-A114-6807B35AAD4B}">
      <dgm:prSet/>
      <dgm:spPr/>
      <dgm:t>
        <a:bodyPr/>
        <a:lstStyle/>
        <a:p>
          <a:endParaRPr lang="en-US"/>
        </a:p>
      </dgm:t>
    </dgm:pt>
    <dgm:pt modelId="{07128EAC-50A6-4F46-8EEA-81F3C408478B}" type="sibTrans" cxnId="{119101FB-1471-4A15-A114-6807B35AAD4B}">
      <dgm:prSet/>
      <dgm:spPr/>
      <dgm:t>
        <a:bodyPr/>
        <a:lstStyle/>
        <a:p>
          <a:endParaRPr lang="en-US"/>
        </a:p>
      </dgm:t>
    </dgm:pt>
    <dgm:pt modelId="{245177EF-6120-4682-8981-BDAB60C7840A}">
      <dgm:prSet/>
      <dgm:spPr>
        <a:solidFill>
          <a:schemeClr val="accent1">
            <a:lumMod val="75000"/>
          </a:schemeClr>
        </a:solidFill>
      </dgm:spPr>
      <dgm:t>
        <a:bodyPr/>
        <a:lstStyle/>
        <a:p>
          <a:r>
            <a:rPr lang="en-AU" dirty="0"/>
            <a:t>Continual improvement</a:t>
          </a:r>
          <a:endParaRPr lang="en-US" dirty="0"/>
        </a:p>
      </dgm:t>
    </dgm:pt>
    <dgm:pt modelId="{6366074E-A118-4940-90FF-0EE5C1ACD9B4}" type="parTrans" cxnId="{DB85FE4F-2591-4035-B083-F9B94CFDF45B}">
      <dgm:prSet/>
      <dgm:spPr/>
      <dgm:t>
        <a:bodyPr/>
        <a:lstStyle/>
        <a:p>
          <a:endParaRPr lang="en-US"/>
        </a:p>
      </dgm:t>
    </dgm:pt>
    <dgm:pt modelId="{131FC35F-92E8-47B7-BE86-5E2AB8A0B20A}" type="sibTrans" cxnId="{DB85FE4F-2591-4035-B083-F9B94CFDF45B}">
      <dgm:prSet/>
      <dgm:spPr/>
      <dgm:t>
        <a:bodyPr/>
        <a:lstStyle/>
        <a:p>
          <a:endParaRPr lang="en-US"/>
        </a:p>
      </dgm:t>
    </dgm:pt>
    <dgm:pt modelId="{44E05A23-7141-4BE2-AA06-23004528F746}" type="pres">
      <dgm:prSet presAssocID="{88C3D3AC-34CF-4527-84D0-7691C32E24C8}" presName="diagram" presStyleCnt="0">
        <dgm:presLayoutVars>
          <dgm:dir/>
          <dgm:resizeHandles val="exact"/>
        </dgm:presLayoutVars>
      </dgm:prSet>
      <dgm:spPr/>
    </dgm:pt>
    <dgm:pt modelId="{961A6772-15C2-4E57-87C4-7B105C1506AF}" type="pres">
      <dgm:prSet presAssocID="{CF57924C-125D-48A2-A7C6-2C0876EE9F16}" presName="node" presStyleLbl="node1" presStyleIdx="0" presStyleCnt="4">
        <dgm:presLayoutVars>
          <dgm:bulletEnabled val="1"/>
        </dgm:presLayoutVars>
      </dgm:prSet>
      <dgm:spPr/>
    </dgm:pt>
    <dgm:pt modelId="{85CB55B0-380E-4DC6-A49D-DE41B4AC9627}" type="pres">
      <dgm:prSet presAssocID="{EC115BD5-1291-438F-B356-7630243018C7}" presName="sibTrans" presStyleCnt="0"/>
      <dgm:spPr/>
    </dgm:pt>
    <dgm:pt modelId="{B80A12F4-F6F7-4B71-B336-A1CA6FBE0A11}" type="pres">
      <dgm:prSet presAssocID="{E368D54A-E67D-4303-B22F-8C67D6839184}" presName="node" presStyleLbl="node1" presStyleIdx="1" presStyleCnt="4">
        <dgm:presLayoutVars>
          <dgm:bulletEnabled val="1"/>
        </dgm:presLayoutVars>
      </dgm:prSet>
      <dgm:spPr/>
    </dgm:pt>
    <dgm:pt modelId="{A9513D23-551A-42BF-BBA2-A52C9809B378}" type="pres">
      <dgm:prSet presAssocID="{7D4EF592-D631-43E0-9ACD-A9C7194CE905}" presName="sibTrans" presStyleCnt="0"/>
      <dgm:spPr/>
    </dgm:pt>
    <dgm:pt modelId="{C7AF86E8-2157-458A-B290-8B3F9FB888EE}" type="pres">
      <dgm:prSet presAssocID="{45CD564F-3DA4-4D05-BFBF-BDCE0985AF59}" presName="node" presStyleLbl="node1" presStyleIdx="2" presStyleCnt="4">
        <dgm:presLayoutVars>
          <dgm:bulletEnabled val="1"/>
        </dgm:presLayoutVars>
      </dgm:prSet>
      <dgm:spPr/>
    </dgm:pt>
    <dgm:pt modelId="{279D5622-31CE-4BB9-B90A-FEF148012F04}" type="pres">
      <dgm:prSet presAssocID="{07128EAC-50A6-4F46-8EEA-81F3C408478B}" presName="sibTrans" presStyleCnt="0"/>
      <dgm:spPr/>
    </dgm:pt>
    <dgm:pt modelId="{8AD55091-1536-476E-9ED5-D5FC16762C20}" type="pres">
      <dgm:prSet presAssocID="{245177EF-6120-4682-8981-BDAB60C7840A}" presName="node" presStyleLbl="node1" presStyleIdx="3" presStyleCnt="4">
        <dgm:presLayoutVars>
          <dgm:bulletEnabled val="1"/>
        </dgm:presLayoutVars>
      </dgm:prSet>
      <dgm:spPr/>
    </dgm:pt>
  </dgm:ptLst>
  <dgm:cxnLst>
    <dgm:cxn modelId="{F4FE0C6B-C5AA-41D3-823A-DAE31DB2A0E7}" type="presOf" srcId="{245177EF-6120-4682-8981-BDAB60C7840A}" destId="{8AD55091-1536-476E-9ED5-D5FC16762C20}" srcOrd="0" destOrd="0" presId="urn:microsoft.com/office/officeart/2005/8/layout/default"/>
    <dgm:cxn modelId="{FD95606D-7D17-4B25-AB32-2F860EDE4A14}" type="presOf" srcId="{E368D54A-E67D-4303-B22F-8C67D6839184}" destId="{B80A12F4-F6F7-4B71-B336-A1CA6FBE0A11}" srcOrd="0" destOrd="0" presId="urn:microsoft.com/office/officeart/2005/8/layout/default"/>
    <dgm:cxn modelId="{DB85FE4F-2591-4035-B083-F9B94CFDF45B}" srcId="{88C3D3AC-34CF-4527-84D0-7691C32E24C8}" destId="{245177EF-6120-4682-8981-BDAB60C7840A}" srcOrd="3" destOrd="0" parTransId="{6366074E-A118-4940-90FF-0EE5C1ACD9B4}" sibTransId="{131FC35F-92E8-47B7-BE86-5E2AB8A0B20A}"/>
    <dgm:cxn modelId="{E2673477-5FCE-4B11-A1F8-F9A87A998654}" srcId="{88C3D3AC-34CF-4527-84D0-7691C32E24C8}" destId="{CF57924C-125D-48A2-A7C6-2C0876EE9F16}" srcOrd="0" destOrd="0" parTransId="{F3979517-1ADC-4F8F-8DD3-1D58982634C4}" sibTransId="{EC115BD5-1291-438F-B356-7630243018C7}"/>
    <dgm:cxn modelId="{E421F992-7141-465A-AB07-6DFAB52E5C0B}" type="presOf" srcId="{45CD564F-3DA4-4D05-BFBF-BDCE0985AF59}" destId="{C7AF86E8-2157-458A-B290-8B3F9FB888EE}" srcOrd="0" destOrd="0" presId="urn:microsoft.com/office/officeart/2005/8/layout/default"/>
    <dgm:cxn modelId="{0BAD4699-385D-41E0-8E85-60CB5EA89A6C}" type="presOf" srcId="{CF57924C-125D-48A2-A7C6-2C0876EE9F16}" destId="{961A6772-15C2-4E57-87C4-7B105C1506AF}" srcOrd="0" destOrd="0" presId="urn:microsoft.com/office/officeart/2005/8/layout/default"/>
    <dgm:cxn modelId="{4F16FAB1-2414-442F-A737-B7A21027276C}" srcId="{88C3D3AC-34CF-4527-84D0-7691C32E24C8}" destId="{E368D54A-E67D-4303-B22F-8C67D6839184}" srcOrd="1" destOrd="0" parTransId="{7A817FF1-3BCE-4516-B711-A23CCF5B771E}" sibTransId="{7D4EF592-D631-43E0-9ACD-A9C7194CE905}"/>
    <dgm:cxn modelId="{937BE9BB-44BE-46EA-81F5-A3B567A74F8A}" type="presOf" srcId="{88C3D3AC-34CF-4527-84D0-7691C32E24C8}" destId="{44E05A23-7141-4BE2-AA06-23004528F746}" srcOrd="0" destOrd="0" presId="urn:microsoft.com/office/officeart/2005/8/layout/default"/>
    <dgm:cxn modelId="{119101FB-1471-4A15-A114-6807B35AAD4B}" srcId="{88C3D3AC-34CF-4527-84D0-7691C32E24C8}" destId="{45CD564F-3DA4-4D05-BFBF-BDCE0985AF59}" srcOrd="2" destOrd="0" parTransId="{046DB08B-A902-41C8-9B01-BB18D2D737A7}" sibTransId="{07128EAC-50A6-4F46-8EEA-81F3C408478B}"/>
    <dgm:cxn modelId="{9CAAED21-70FF-43F8-84AE-84AFE2C41ACE}" type="presParOf" srcId="{44E05A23-7141-4BE2-AA06-23004528F746}" destId="{961A6772-15C2-4E57-87C4-7B105C1506AF}" srcOrd="0" destOrd="0" presId="urn:microsoft.com/office/officeart/2005/8/layout/default"/>
    <dgm:cxn modelId="{8659DB8C-4CAC-45FB-B8FA-07A8A6AF33C4}" type="presParOf" srcId="{44E05A23-7141-4BE2-AA06-23004528F746}" destId="{85CB55B0-380E-4DC6-A49D-DE41B4AC9627}" srcOrd="1" destOrd="0" presId="urn:microsoft.com/office/officeart/2005/8/layout/default"/>
    <dgm:cxn modelId="{ED1FA7C1-5F49-4572-A6F8-4E2E7E827577}" type="presParOf" srcId="{44E05A23-7141-4BE2-AA06-23004528F746}" destId="{B80A12F4-F6F7-4B71-B336-A1CA6FBE0A11}" srcOrd="2" destOrd="0" presId="urn:microsoft.com/office/officeart/2005/8/layout/default"/>
    <dgm:cxn modelId="{8DF43379-31D6-4B5D-9645-674C56C3132F}" type="presParOf" srcId="{44E05A23-7141-4BE2-AA06-23004528F746}" destId="{A9513D23-551A-42BF-BBA2-A52C9809B378}" srcOrd="3" destOrd="0" presId="urn:microsoft.com/office/officeart/2005/8/layout/default"/>
    <dgm:cxn modelId="{C5071B46-5066-4B32-A477-7DDE351D5F7E}" type="presParOf" srcId="{44E05A23-7141-4BE2-AA06-23004528F746}" destId="{C7AF86E8-2157-458A-B290-8B3F9FB888EE}" srcOrd="4" destOrd="0" presId="urn:microsoft.com/office/officeart/2005/8/layout/default"/>
    <dgm:cxn modelId="{BDDC272E-F374-465E-86E8-077BEB242CFB}" type="presParOf" srcId="{44E05A23-7141-4BE2-AA06-23004528F746}" destId="{279D5622-31CE-4BB9-B90A-FEF148012F04}" srcOrd="5" destOrd="0" presId="urn:microsoft.com/office/officeart/2005/8/layout/default"/>
    <dgm:cxn modelId="{0413CFF4-83DD-4F4E-9693-916828136937}" type="presParOf" srcId="{44E05A23-7141-4BE2-AA06-23004528F746}" destId="{8AD55091-1536-476E-9ED5-D5FC16762C2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1D6D81-A17A-41DF-AFC2-E04B17CF4BEE}" type="doc">
      <dgm:prSet loTypeId="urn:microsoft.com/office/officeart/2005/8/layout/process4" loCatId="process" qsTypeId="urn:microsoft.com/office/officeart/2005/8/quickstyle/simple2" qsCatId="simple" csTypeId="urn:microsoft.com/office/officeart/2005/8/colors/accent1_2" csCatId="accent1" phldr="1"/>
      <dgm:spPr/>
      <dgm:t>
        <a:bodyPr/>
        <a:lstStyle/>
        <a:p>
          <a:endParaRPr lang="en-US"/>
        </a:p>
      </dgm:t>
    </dgm:pt>
    <dgm:pt modelId="{CC49F55E-D2C3-4F5D-A2E1-D6C90B69F420}">
      <dgm:prSet/>
      <dgm:spPr/>
      <dgm:t>
        <a:bodyPr/>
        <a:lstStyle/>
        <a:p>
          <a:r>
            <a:rPr lang="en-AU" dirty="0"/>
            <a:t>A safeguarding training strategy that at a minimum includes:</a:t>
          </a:r>
          <a:endParaRPr lang="en-US" dirty="0"/>
        </a:p>
      </dgm:t>
    </dgm:pt>
    <dgm:pt modelId="{03399E92-4F51-4712-A89C-C8403A554313}" type="parTrans" cxnId="{57E41B6F-6F0B-47FD-98AA-B7058989CAB4}">
      <dgm:prSet/>
      <dgm:spPr/>
      <dgm:t>
        <a:bodyPr/>
        <a:lstStyle/>
        <a:p>
          <a:endParaRPr lang="en-US"/>
        </a:p>
      </dgm:t>
    </dgm:pt>
    <dgm:pt modelId="{5824FAFC-80DE-4973-ADC5-117B10E7AD18}" type="sibTrans" cxnId="{57E41B6F-6F0B-47FD-98AA-B7058989CAB4}">
      <dgm:prSet/>
      <dgm:spPr/>
      <dgm:t>
        <a:bodyPr/>
        <a:lstStyle/>
        <a:p>
          <a:endParaRPr lang="en-US"/>
        </a:p>
      </dgm:t>
    </dgm:pt>
    <dgm:pt modelId="{D1B6807D-6F3C-420B-B1AE-7048F423964A}">
      <dgm:prSet/>
      <dgm:spPr/>
      <dgm:t>
        <a:bodyPr/>
        <a:lstStyle/>
        <a:p>
          <a:r>
            <a:rPr lang="en-AU"/>
            <a:t>Code of Conduct (1.1.1)</a:t>
          </a:r>
          <a:endParaRPr lang="en-US"/>
        </a:p>
      </dgm:t>
    </dgm:pt>
    <dgm:pt modelId="{DFE85B22-8A86-4D16-8CA9-57BDD0DBD6BC}" type="parTrans" cxnId="{03170CF4-E31E-4D36-B78C-6B30E78CE3DA}">
      <dgm:prSet/>
      <dgm:spPr/>
      <dgm:t>
        <a:bodyPr/>
        <a:lstStyle/>
        <a:p>
          <a:endParaRPr lang="en-US"/>
        </a:p>
      </dgm:t>
    </dgm:pt>
    <dgm:pt modelId="{90B58255-8D4C-47ED-AC45-BD270A6564B3}" type="sibTrans" cxnId="{03170CF4-E31E-4D36-B78C-6B30E78CE3DA}">
      <dgm:prSet/>
      <dgm:spPr/>
      <dgm:t>
        <a:bodyPr/>
        <a:lstStyle/>
        <a:p>
          <a:endParaRPr lang="en-US"/>
        </a:p>
      </dgm:t>
    </dgm:pt>
    <dgm:pt modelId="{586D0216-5095-4AD6-899D-4659035676C4}">
      <dgm:prSet/>
      <dgm:spPr/>
      <dgm:t>
        <a:bodyPr/>
        <a:lstStyle/>
        <a:p>
          <a:r>
            <a:rPr lang="en-AU"/>
            <a:t>Safeguarding Risk Management (1.5)</a:t>
          </a:r>
          <a:endParaRPr lang="en-US"/>
        </a:p>
      </dgm:t>
    </dgm:pt>
    <dgm:pt modelId="{415510B2-5304-43A5-B91C-B20C09853030}" type="parTrans" cxnId="{B9CC2F54-CE2E-4210-BA50-5D4192196DDC}">
      <dgm:prSet/>
      <dgm:spPr/>
      <dgm:t>
        <a:bodyPr/>
        <a:lstStyle/>
        <a:p>
          <a:endParaRPr lang="en-US"/>
        </a:p>
      </dgm:t>
    </dgm:pt>
    <dgm:pt modelId="{9A95D43D-1869-44F7-BE08-24F9E8555875}" type="sibTrans" cxnId="{B9CC2F54-CE2E-4210-BA50-5D4192196DDC}">
      <dgm:prSet/>
      <dgm:spPr/>
      <dgm:t>
        <a:bodyPr/>
        <a:lstStyle/>
        <a:p>
          <a:endParaRPr lang="en-US"/>
        </a:p>
      </dgm:t>
    </dgm:pt>
    <dgm:pt modelId="{A545526F-0A69-4093-810E-4C4CBCC547B9}">
      <dgm:prSet/>
      <dgm:spPr/>
      <dgm:t>
        <a:bodyPr/>
        <a:lstStyle/>
        <a:p>
          <a:r>
            <a:rPr lang="en-AU"/>
            <a:t>Child Safeguarding Policy and Procedures (1.1.1)</a:t>
          </a:r>
          <a:endParaRPr lang="en-US"/>
        </a:p>
      </dgm:t>
    </dgm:pt>
    <dgm:pt modelId="{885C2D7C-F32E-4CAC-AD03-AA13590F5813}" type="parTrans" cxnId="{1AF2BF2C-E51A-42FD-947C-4546346EBB4B}">
      <dgm:prSet/>
      <dgm:spPr/>
      <dgm:t>
        <a:bodyPr/>
        <a:lstStyle/>
        <a:p>
          <a:endParaRPr lang="en-US"/>
        </a:p>
      </dgm:t>
    </dgm:pt>
    <dgm:pt modelId="{B4027E48-F934-4E9E-AA96-E62F2AFD1D22}" type="sibTrans" cxnId="{1AF2BF2C-E51A-42FD-947C-4546346EBB4B}">
      <dgm:prSet/>
      <dgm:spPr/>
      <dgm:t>
        <a:bodyPr/>
        <a:lstStyle/>
        <a:p>
          <a:endParaRPr lang="en-US"/>
        </a:p>
      </dgm:t>
    </dgm:pt>
    <dgm:pt modelId="{0509AD45-5815-4C50-93AB-D8C477886A7F}">
      <dgm:prSet/>
      <dgm:spPr/>
      <dgm:t>
        <a:bodyPr/>
        <a:lstStyle/>
        <a:p>
          <a:r>
            <a:rPr lang="en-AU"/>
            <a:t>Complaints Handling Policy and Procedures (Standard 6)</a:t>
          </a:r>
          <a:endParaRPr lang="en-US"/>
        </a:p>
      </dgm:t>
    </dgm:pt>
    <dgm:pt modelId="{E9C225F8-5D16-4960-8275-3D14E73F27CD}" type="parTrans" cxnId="{CD7D55BD-B919-42AC-9302-DE3CCD5D4ECE}">
      <dgm:prSet/>
      <dgm:spPr/>
      <dgm:t>
        <a:bodyPr/>
        <a:lstStyle/>
        <a:p>
          <a:endParaRPr lang="en-US"/>
        </a:p>
      </dgm:t>
    </dgm:pt>
    <dgm:pt modelId="{596E68D2-D9A4-49BD-9307-E72ECDF4D653}" type="sibTrans" cxnId="{CD7D55BD-B919-42AC-9302-DE3CCD5D4ECE}">
      <dgm:prSet/>
      <dgm:spPr/>
      <dgm:t>
        <a:bodyPr/>
        <a:lstStyle/>
        <a:p>
          <a:endParaRPr lang="en-US"/>
        </a:p>
      </dgm:t>
    </dgm:pt>
    <dgm:pt modelId="{DC583228-2768-47BA-B2E6-B93814764993}">
      <dgm:prSet/>
      <dgm:spPr/>
      <dgm:t>
        <a:bodyPr/>
        <a:lstStyle/>
        <a:p>
          <a:r>
            <a:rPr lang="en-AU"/>
            <a:t>Reporting Obligations (Standards 6)</a:t>
          </a:r>
          <a:endParaRPr lang="en-US"/>
        </a:p>
      </dgm:t>
    </dgm:pt>
    <dgm:pt modelId="{ADDCED0E-1907-49B6-8A75-60A96BF9B7BA}" type="parTrans" cxnId="{7098DBB3-930C-4C70-898B-75B84E3D9EFE}">
      <dgm:prSet/>
      <dgm:spPr/>
      <dgm:t>
        <a:bodyPr/>
        <a:lstStyle/>
        <a:p>
          <a:endParaRPr lang="en-US"/>
        </a:p>
      </dgm:t>
    </dgm:pt>
    <dgm:pt modelId="{70D58D87-BC89-4C93-B869-603F68434AAA}" type="sibTrans" cxnId="{7098DBB3-930C-4C70-898B-75B84E3D9EFE}">
      <dgm:prSet/>
      <dgm:spPr/>
      <dgm:t>
        <a:bodyPr/>
        <a:lstStyle/>
        <a:p>
          <a:endParaRPr lang="en-US"/>
        </a:p>
      </dgm:t>
    </dgm:pt>
    <dgm:pt modelId="{A1A0AFD4-6CCE-4EAE-BD56-2E7EB9D2EFF7}">
      <dgm:prSet/>
      <dgm:spPr/>
      <dgm:t>
        <a:bodyPr/>
        <a:lstStyle/>
        <a:p>
          <a:r>
            <a:rPr lang="en-AU"/>
            <a:t>e-Safety Training (Standard 8)</a:t>
          </a:r>
          <a:endParaRPr lang="en-US"/>
        </a:p>
      </dgm:t>
    </dgm:pt>
    <dgm:pt modelId="{973C573A-730E-4D71-B6C5-3D44583D3447}" type="parTrans" cxnId="{A890AFD0-578D-414F-8547-288952399829}">
      <dgm:prSet/>
      <dgm:spPr/>
      <dgm:t>
        <a:bodyPr/>
        <a:lstStyle/>
        <a:p>
          <a:endParaRPr lang="en-US"/>
        </a:p>
      </dgm:t>
    </dgm:pt>
    <dgm:pt modelId="{3F48E2E4-95DD-449F-90DB-D3B920A55C68}" type="sibTrans" cxnId="{A890AFD0-578D-414F-8547-288952399829}">
      <dgm:prSet/>
      <dgm:spPr/>
      <dgm:t>
        <a:bodyPr/>
        <a:lstStyle/>
        <a:p>
          <a:endParaRPr lang="en-US"/>
        </a:p>
      </dgm:t>
    </dgm:pt>
    <dgm:pt modelId="{D27F80F9-582B-47ED-B2E4-49F5AA20110C}">
      <dgm:prSet/>
      <dgm:spPr/>
      <dgm:t>
        <a:bodyPr/>
        <a:lstStyle/>
        <a:p>
          <a:r>
            <a:rPr lang="en-AU" dirty="0"/>
            <a:t>Processes are in place to record and monitor personnel’s participation in induction and training</a:t>
          </a:r>
          <a:endParaRPr lang="en-US" dirty="0"/>
        </a:p>
      </dgm:t>
    </dgm:pt>
    <dgm:pt modelId="{BFA20D47-F9ED-4EF8-9710-016E051FE8D9}" type="parTrans" cxnId="{D50B216A-CC65-451F-9B14-1C8A7AC9C157}">
      <dgm:prSet/>
      <dgm:spPr/>
      <dgm:t>
        <a:bodyPr/>
        <a:lstStyle/>
        <a:p>
          <a:endParaRPr lang="en-US"/>
        </a:p>
      </dgm:t>
    </dgm:pt>
    <dgm:pt modelId="{E62B9174-468E-42C9-B24A-C0CD833F8F74}" type="sibTrans" cxnId="{D50B216A-CC65-451F-9B14-1C8A7AC9C157}">
      <dgm:prSet/>
      <dgm:spPr/>
      <dgm:t>
        <a:bodyPr/>
        <a:lstStyle/>
        <a:p>
          <a:endParaRPr lang="en-US"/>
        </a:p>
      </dgm:t>
    </dgm:pt>
    <dgm:pt modelId="{3F88D02C-5566-421C-85E9-522BC4F501C6}" type="pres">
      <dgm:prSet presAssocID="{8C1D6D81-A17A-41DF-AFC2-E04B17CF4BEE}" presName="Name0" presStyleCnt="0">
        <dgm:presLayoutVars>
          <dgm:dir/>
          <dgm:animLvl val="lvl"/>
          <dgm:resizeHandles val="exact"/>
        </dgm:presLayoutVars>
      </dgm:prSet>
      <dgm:spPr/>
    </dgm:pt>
    <dgm:pt modelId="{99F44F30-EBCC-49E4-AAB3-12A678A6986B}" type="pres">
      <dgm:prSet presAssocID="{D27F80F9-582B-47ED-B2E4-49F5AA20110C}" presName="boxAndChildren" presStyleCnt="0"/>
      <dgm:spPr/>
    </dgm:pt>
    <dgm:pt modelId="{F1BB6F67-3665-4EB8-8742-5E9F87435DFD}" type="pres">
      <dgm:prSet presAssocID="{D27F80F9-582B-47ED-B2E4-49F5AA20110C}" presName="parentTextBox" presStyleLbl="node1" presStyleIdx="0" presStyleCnt="2" custScaleY="34816"/>
      <dgm:spPr/>
    </dgm:pt>
    <dgm:pt modelId="{539DF924-28C5-46A3-8F7B-6950FFA8DA07}" type="pres">
      <dgm:prSet presAssocID="{5824FAFC-80DE-4973-ADC5-117B10E7AD18}" presName="sp" presStyleCnt="0"/>
      <dgm:spPr/>
    </dgm:pt>
    <dgm:pt modelId="{099C8CF9-CDA0-4A9B-9165-C3DACE8CF069}" type="pres">
      <dgm:prSet presAssocID="{CC49F55E-D2C3-4F5D-A2E1-D6C90B69F420}" presName="arrowAndChildren" presStyleCnt="0"/>
      <dgm:spPr/>
    </dgm:pt>
    <dgm:pt modelId="{7350E4AB-2A83-40D2-9EBD-911D808B9B0E}" type="pres">
      <dgm:prSet presAssocID="{CC49F55E-D2C3-4F5D-A2E1-D6C90B69F420}" presName="parentTextArrow" presStyleLbl="node1" presStyleIdx="0" presStyleCnt="2"/>
      <dgm:spPr/>
    </dgm:pt>
    <dgm:pt modelId="{A6B460BC-48C4-4C23-934F-C18066B8C683}" type="pres">
      <dgm:prSet presAssocID="{CC49F55E-D2C3-4F5D-A2E1-D6C90B69F420}" presName="arrow" presStyleLbl="node1" presStyleIdx="1" presStyleCnt="2" custLinFactNeighborX="3" custLinFactNeighborY="-28"/>
      <dgm:spPr/>
    </dgm:pt>
    <dgm:pt modelId="{DFB53714-F7A8-46A9-95BA-FFA0F355E31F}" type="pres">
      <dgm:prSet presAssocID="{CC49F55E-D2C3-4F5D-A2E1-D6C90B69F420}" presName="descendantArrow" presStyleCnt="0"/>
      <dgm:spPr/>
    </dgm:pt>
    <dgm:pt modelId="{73605492-72E8-48D9-8E92-42CA74C47E82}" type="pres">
      <dgm:prSet presAssocID="{D1B6807D-6F3C-420B-B1AE-7048F423964A}" presName="childTextArrow" presStyleLbl="fgAccFollowNode1" presStyleIdx="0" presStyleCnt="6">
        <dgm:presLayoutVars>
          <dgm:bulletEnabled val="1"/>
        </dgm:presLayoutVars>
      </dgm:prSet>
      <dgm:spPr/>
    </dgm:pt>
    <dgm:pt modelId="{58F918B7-5427-4C55-8960-007A1F1296FE}" type="pres">
      <dgm:prSet presAssocID="{586D0216-5095-4AD6-899D-4659035676C4}" presName="childTextArrow" presStyleLbl="fgAccFollowNode1" presStyleIdx="1" presStyleCnt="6">
        <dgm:presLayoutVars>
          <dgm:bulletEnabled val="1"/>
        </dgm:presLayoutVars>
      </dgm:prSet>
      <dgm:spPr/>
    </dgm:pt>
    <dgm:pt modelId="{9414D0A6-2D16-4CC1-80AC-12556C84DD57}" type="pres">
      <dgm:prSet presAssocID="{A545526F-0A69-4093-810E-4C4CBCC547B9}" presName="childTextArrow" presStyleLbl="fgAccFollowNode1" presStyleIdx="2" presStyleCnt="6">
        <dgm:presLayoutVars>
          <dgm:bulletEnabled val="1"/>
        </dgm:presLayoutVars>
      </dgm:prSet>
      <dgm:spPr/>
    </dgm:pt>
    <dgm:pt modelId="{FCE677E8-0A77-4416-BA89-8AFEA82006E5}" type="pres">
      <dgm:prSet presAssocID="{0509AD45-5815-4C50-93AB-D8C477886A7F}" presName="childTextArrow" presStyleLbl="fgAccFollowNode1" presStyleIdx="3" presStyleCnt="6">
        <dgm:presLayoutVars>
          <dgm:bulletEnabled val="1"/>
        </dgm:presLayoutVars>
      </dgm:prSet>
      <dgm:spPr/>
    </dgm:pt>
    <dgm:pt modelId="{C0D942ED-AF06-4B65-8F88-F953ACA1A3D0}" type="pres">
      <dgm:prSet presAssocID="{DC583228-2768-47BA-B2E6-B93814764993}" presName="childTextArrow" presStyleLbl="fgAccFollowNode1" presStyleIdx="4" presStyleCnt="6">
        <dgm:presLayoutVars>
          <dgm:bulletEnabled val="1"/>
        </dgm:presLayoutVars>
      </dgm:prSet>
      <dgm:spPr/>
    </dgm:pt>
    <dgm:pt modelId="{68825E47-06DD-46A6-ACF5-56AA0E7A01DC}" type="pres">
      <dgm:prSet presAssocID="{A1A0AFD4-6CCE-4EAE-BD56-2E7EB9D2EFF7}" presName="childTextArrow" presStyleLbl="fgAccFollowNode1" presStyleIdx="5" presStyleCnt="6">
        <dgm:presLayoutVars>
          <dgm:bulletEnabled val="1"/>
        </dgm:presLayoutVars>
      </dgm:prSet>
      <dgm:spPr/>
    </dgm:pt>
  </dgm:ptLst>
  <dgm:cxnLst>
    <dgm:cxn modelId="{7F820B26-D369-47B4-ADAF-AD3F43A50F42}" type="presOf" srcId="{CC49F55E-D2C3-4F5D-A2E1-D6C90B69F420}" destId="{7350E4AB-2A83-40D2-9EBD-911D808B9B0E}" srcOrd="0" destOrd="0" presId="urn:microsoft.com/office/officeart/2005/8/layout/process4"/>
    <dgm:cxn modelId="{1AF2BF2C-E51A-42FD-947C-4546346EBB4B}" srcId="{CC49F55E-D2C3-4F5D-A2E1-D6C90B69F420}" destId="{A545526F-0A69-4093-810E-4C4CBCC547B9}" srcOrd="2" destOrd="0" parTransId="{885C2D7C-F32E-4CAC-AD03-AA13590F5813}" sibTransId="{B4027E48-F934-4E9E-AA96-E62F2AFD1D22}"/>
    <dgm:cxn modelId="{107F3330-F5A2-4091-B4BD-1AAA94A5E113}" type="presOf" srcId="{D27F80F9-582B-47ED-B2E4-49F5AA20110C}" destId="{F1BB6F67-3665-4EB8-8742-5E9F87435DFD}" srcOrd="0" destOrd="0" presId="urn:microsoft.com/office/officeart/2005/8/layout/process4"/>
    <dgm:cxn modelId="{D50B216A-CC65-451F-9B14-1C8A7AC9C157}" srcId="{8C1D6D81-A17A-41DF-AFC2-E04B17CF4BEE}" destId="{D27F80F9-582B-47ED-B2E4-49F5AA20110C}" srcOrd="1" destOrd="0" parTransId="{BFA20D47-F9ED-4EF8-9710-016E051FE8D9}" sibTransId="{E62B9174-468E-42C9-B24A-C0CD833F8F74}"/>
    <dgm:cxn modelId="{F5D30D4B-BC5C-469E-AE7B-93DF20505B50}" type="presOf" srcId="{0509AD45-5815-4C50-93AB-D8C477886A7F}" destId="{FCE677E8-0A77-4416-BA89-8AFEA82006E5}" srcOrd="0" destOrd="0" presId="urn:microsoft.com/office/officeart/2005/8/layout/process4"/>
    <dgm:cxn modelId="{57E41B6F-6F0B-47FD-98AA-B7058989CAB4}" srcId="{8C1D6D81-A17A-41DF-AFC2-E04B17CF4BEE}" destId="{CC49F55E-D2C3-4F5D-A2E1-D6C90B69F420}" srcOrd="0" destOrd="0" parTransId="{03399E92-4F51-4712-A89C-C8403A554313}" sibTransId="{5824FAFC-80DE-4973-ADC5-117B10E7AD18}"/>
    <dgm:cxn modelId="{8FF4F952-6653-43EA-A2C4-E77FDAE590C5}" type="presOf" srcId="{A545526F-0A69-4093-810E-4C4CBCC547B9}" destId="{9414D0A6-2D16-4CC1-80AC-12556C84DD57}" srcOrd="0" destOrd="0" presId="urn:microsoft.com/office/officeart/2005/8/layout/process4"/>
    <dgm:cxn modelId="{B9CC2F54-CE2E-4210-BA50-5D4192196DDC}" srcId="{CC49F55E-D2C3-4F5D-A2E1-D6C90B69F420}" destId="{586D0216-5095-4AD6-899D-4659035676C4}" srcOrd="1" destOrd="0" parTransId="{415510B2-5304-43A5-B91C-B20C09853030}" sibTransId="{9A95D43D-1869-44F7-BE08-24F9E8555875}"/>
    <dgm:cxn modelId="{F5739F84-10BF-4642-A7C3-FFE4EC61BF5B}" type="presOf" srcId="{D1B6807D-6F3C-420B-B1AE-7048F423964A}" destId="{73605492-72E8-48D9-8E92-42CA74C47E82}" srcOrd="0" destOrd="0" presId="urn:microsoft.com/office/officeart/2005/8/layout/process4"/>
    <dgm:cxn modelId="{FDE7A88C-AF36-45B0-8690-68A9B7AD5C65}" type="presOf" srcId="{A1A0AFD4-6CCE-4EAE-BD56-2E7EB9D2EFF7}" destId="{68825E47-06DD-46A6-ACF5-56AA0E7A01DC}" srcOrd="0" destOrd="0" presId="urn:microsoft.com/office/officeart/2005/8/layout/process4"/>
    <dgm:cxn modelId="{2388329E-7651-4600-B172-65677BDEE51B}" type="presOf" srcId="{8C1D6D81-A17A-41DF-AFC2-E04B17CF4BEE}" destId="{3F88D02C-5566-421C-85E9-522BC4F501C6}" srcOrd="0" destOrd="0" presId="urn:microsoft.com/office/officeart/2005/8/layout/process4"/>
    <dgm:cxn modelId="{EF6321A4-3716-4AE3-BA44-CB6EE8CB3FC6}" type="presOf" srcId="{DC583228-2768-47BA-B2E6-B93814764993}" destId="{C0D942ED-AF06-4B65-8F88-F953ACA1A3D0}" srcOrd="0" destOrd="0" presId="urn:microsoft.com/office/officeart/2005/8/layout/process4"/>
    <dgm:cxn modelId="{7098DBB3-930C-4C70-898B-75B84E3D9EFE}" srcId="{CC49F55E-D2C3-4F5D-A2E1-D6C90B69F420}" destId="{DC583228-2768-47BA-B2E6-B93814764993}" srcOrd="4" destOrd="0" parTransId="{ADDCED0E-1907-49B6-8A75-60A96BF9B7BA}" sibTransId="{70D58D87-BC89-4C93-B869-603F68434AAA}"/>
    <dgm:cxn modelId="{71314AB9-68F5-460C-8F53-1AC572D99F7C}" type="presOf" srcId="{586D0216-5095-4AD6-899D-4659035676C4}" destId="{58F918B7-5427-4C55-8960-007A1F1296FE}" srcOrd="0" destOrd="0" presId="urn:microsoft.com/office/officeart/2005/8/layout/process4"/>
    <dgm:cxn modelId="{CD7D55BD-B919-42AC-9302-DE3CCD5D4ECE}" srcId="{CC49F55E-D2C3-4F5D-A2E1-D6C90B69F420}" destId="{0509AD45-5815-4C50-93AB-D8C477886A7F}" srcOrd="3" destOrd="0" parTransId="{E9C225F8-5D16-4960-8275-3D14E73F27CD}" sibTransId="{596E68D2-D9A4-49BD-9307-E72ECDF4D653}"/>
    <dgm:cxn modelId="{A890AFD0-578D-414F-8547-288952399829}" srcId="{CC49F55E-D2C3-4F5D-A2E1-D6C90B69F420}" destId="{A1A0AFD4-6CCE-4EAE-BD56-2E7EB9D2EFF7}" srcOrd="5" destOrd="0" parTransId="{973C573A-730E-4D71-B6C5-3D44583D3447}" sibTransId="{3F48E2E4-95DD-449F-90DB-D3B920A55C68}"/>
    <dgm:cxn modelId="{E718EEDD-D380-4A25-9706-3F7A2F6EF78F}" type="presOf" srcId="{CC49F55E-D2C3-4F5D-A2E1-D6C90B69F420}" destId="{A6B460BC-48C4-4C23-934F-C18066B8C683}" srcOrd="1" destOrd="0" presId="urn:microsoft.com/office/officeart/2005/8/layout/process4"/>
    <dgm:cxn modelId="{03170CF4-E31E-4D36-B78C-6B30E78CE3DA}" srcId="{CC49F55E-D2C3-4F5D-A2E1-D6C90B69F420}" destId="{D1B6807D-6F3C-420B-B1AE-7048F423964A}" srcOrd="0" destOrd="0" parTransId="{DFE85B22-8A86-4D16-8CA9-57BDD0DBD6BC}" sibTransId="{90B58255-8D4C-47ED-AC45-BD270A6564B3}"/>
    <dgm:cxn modelId="{8D89FF30-64AB-4E72-A911-F08456D803CC}" type="presParOf" srcId="{3F88D02C-5566-421C-85E9-522BC4F501C6}" destId="{99F44F30-EBCC-49E4-AAB3-12A678A6986B}" srcOrd="0" destOrd="0" presId="urn:microsoft.com/office/officeart/2005/8/layout/process4"/>
    <dgm:cxn modelId="{C7F6E04A-52EB-46E0-A3A7-844C64A2C2EF}" type="presParOf" srcId="{99F44F30-EBCC-49E4-AAB3-12A678A6986B}" destId="{F1BB6F67-3665-4EB8-8742-5E9F87435DFD}" srcOrd="0" destOrd="0" presId="urn:microsoft.com/office/officeart/2005/8/layout/process4"/>
    <dgm:cxn modelId="{E2B52EE7-C4E2-4511-802F-0212830E2FAB}" type="presParOf" srcId="{3F88D02C-5566-421C-85E9-522BC4F501C6}" destId="{539DF924-28C5-46A3-8F7B-6950FFA8DA07}" srcOrd="1" destOrd="0" presId="urn:microsoft.com/office/officeart/2005/8/layout/process4"/>
    <dgm:cxn modelId="{9CDC4059-65FC-474A-8991-F377837FBB83}" type="presParOf" srcId="{3F88D02C-5566-421C-85E9-522BC4F501C6}" destId="{099C8CF9-CDA0-4A9B-9165-C3DACE8CF069}" srcOrd="2" destOrd="0" presId="urn:microsoft.com/office/officeart/2005/8/layout/process4"/>
    <dgm:cxn modelId="{4EE48EB1-8C15-475A-ACE7-92EDAE892641}" type="presParOf" srcId="{099C8CF9-CDA0-4A9B-9165-C3DACE8CF069}" destId="{7350E4AB-2A83-40D2-9EBD-911D808B9B0E}" srcOrd="0" destOrd="0" presId="urn:microsoft.com/office/officeart/2005/8/layout/process4"/>
    <dgm:cxn modelId="{53A138B4-1266-4398-BEAA-68A954AD68D0}" type="presParOf" srcId="{099C8CF9-CDA0-4A9B-9165-C3DACE8CF069}" destId="{A6B460BC-48C4-4C23-934F-C18066B8C683}" srcOrd="1" destOrd="0" presId="urn:microsoft.com/office/officeart/2005/8/layout/process4"/>
    <dgm:cxn modelId="{BF349E37-7A36-4403-91AA-6ACFA9C43F55}" type="presParOf" srcId="{099C8CF9-CDA0-4A9B-9165-C3DACE8CF069}" destId="{DFB53714-F7A8-46A9-95BA-FFA0F355E31F}" srcOrd="2" destOrd="0" presId="urn:microsoft.com/office/officeart/2005/8/layout/process4"/>
    <dgm:cxn modelId="{BE85AE37-C0CC-4E7E-BCA3-89239D20CD88}" type="presParOf" srcId="{DFB53714-F7A8-46A9-95BA-FFA0F355E31F}" destId="{73605492-72E8-48D9-8E92-42CA74C47E82}" srcOrd="0" destOrd="0" presId="urn:microsoft.com/office/officeart/2005/8/layout/process4"/>
    <dgm:cxn modelId="{A228B055-7718-45DE-AADD-AC5D7AC18845}" type="presParOf" srcId="{DFB53714-F7A8-46A9-95BA-FFA0F355E31F}" destId="{58F918B7-5427-4C55-8960-007A1F1296FE}" srcOrd="1" destOrd="0" presId="urn:microsoft.com/office/officeart/2005/8/layout/process4"/>
    <dgm:cxn modelId="{BE775071-6791-4064-AA14-0AA55922D1FA}" type="presParOf" srcId="{DFB53714-F7A8-46A9-95BA-FFA0F355E31F}" destId="{9414D0A6-2D16-4CC1-80AC-12556C84DD57}" srcOrd="2" destOrd="0" presId="urn:microsoft.com/office/officeart/2005/8/layout/process4"/>
    <dgm:cxn modelId="{87D60C52-0586-4522-9571-F6A08F51AC01}" type="presParOf" srcId="{DFB53714-F7A8-46A9-95BA-FFA0F355E31F}" destId="{FCE677E8-0A77-4416-BA89-8AFEA82006E5}" srcOrd="3" destOrd="0" presId="urn:microsoft.com/office/officeart/2005/8/layout/process4"/>
    <dgm:cxn modelId="{602E6CF0-638B-4B4C-BAE0-D60D692DF514}" type="presParOf" srcId="{DFB53714-F7A8-46A9-95BA-FFA0F355E31F}" destId="{C0D942ED-AF06-4B65-8F88-F953ACA1A3D0}" srcOrd="4" destOrd="0" presId="urn:microsoft.com/office/officeart/2005/8/layout/process4"/>
    <dgm:cxn modelId="{593C9C03-1B71-4049-9F8A-51BA727D5C46}" type="presParOf" srcId="{DFB53714-F7A8-46A9-95BA-FFA0F355E31F}" destId="{68825E47-06DD-46A6-ACF5-56AA0E7A01DC}" srcOrd="5"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7FEA54-3080-4A8D-A219-679AF69028B5}" type="doc">
      <dgm:prSet loTypeId="urn:microsoft.com/office/officeart/2005/8/layout/venn2" loCatId="relationship" qsTypeId="urn:microsoft.com/office/officeart/2005/8/quickstyle/simple1" qsCatId="simple" csTypeId="urn:microsoft.com/office/officeart/2005/8/colors/accent6_3" csCatId="accent6" phldr="1"/>
      <dgm:spPr/>
      <dgm:t>
        <a:bodyPr/>
        <a:lstStyle/>
        <a:p>
          <a:endParaRPr lang="en-AU"/>
        </a:p>
      </dgm:t>
    </dgm:pt>
    <dgm:pt modelId="{42F95CFD-F66D-4918-83A8-17EDA9073880}">
      <dgm:prSet phldrT="[Text]"/>
      <dgm:spPr/>
      <dgm:t>
        <a:bodyPr/>
        <a:lstStyle/>
        <a:p>
          <a:r>
            <a:rPr lang="en-AU"/>
            <a:t>Indicators</a:t>
          </a:r>
        </a:p>
      </dgm:t>
    </dgm:pt>
    <dgm:pt modelId="{720A5E8C-A949-4F1B-8E29-55A1FDCC30F1}" type="parTrans" cxnId="{F636ABF1-1A1E-4E9F-AAFF-D12734C027AE}">
      <dgm:prSet/>
      <dgm:spPr/>
      <dgm:t>
        <a:bodyPr/>
        <a:lstStyle/>
        <a:p>
          <a:endParaRPr lang="en-AU"/>
        </a:p>
      </dgm:t>
    </dgm:pt>
    <dgm:pt modelId="{086CE5BA-F0AC-4C3E-BC98-B1864F6D6C9C}" type="sibTrans" cxnId="{F636ABF1-1A1E-4E9F-AAFF-D12734C027AE}">
      <dgm:prSet/>
      <dgm:spPr/>
      <dgm:t>
        <a:bodyPr/>
        <a:lstStyle/>
        <a:p>
          <a:endParaRPr lang="en-AU"/>
        </a:p>
      </dgm:t>
    </dgm:pt>
    <dgm:pt modelId="{9130F81C-0319-43EA-90F0-3D08B42F689B}">
      <dgm:prSet phldrT="[Text]"/>
      <dgm:spPr/>
      <dgm:t>
        <a:bodyPr/>
        <a:lstStyle/>
        <a:p>
          <a:r>
            <a:rPr lang="en-AU"/>
            <a:t>Criteria</a:t>
          </a:r>
        </a:p>
      </dgm:t>
    </dgm:pt>
    <dgm:pt modelId="{E9EEFA7C-1DF8-4291-9B05-C5731400B0A0}" type="parTrans" cxnId="{18AC1842-B655-4888-BE6F-C4BE4ECEB763}">
      <dgm:prSet/>
      <dgm:spPr/>
      <dgm:t>
        <a:bodyPr/>
        <a:lstStyle/>
        <a:p>
          <a:endParaRPr lang="en-AU"/>
        </a:p>
      </dgm:t>
    </dgm:pt>
    <dgm:pt modelId="{4E61EA5F-238B-4FAD-BAA1-E2D0CB401006}" type="sibTrans" cxnId="{18AC1842-B655-4888-BE6F-C4BE4ECEB763}">
      <dgm:prSet/>
      <dgm:spPr/>
      <dgm:t>
        <a:bodyPr/>
        <a:lstStyle/>
        <a:p>
          <a:endParaRPr lang="en-AU"/>
        </a:p>
      </dgm:t>
    </dgm:pt>
    <dgm:pt modelId="{8C86F97D-0E81-40C7-B92B-085217AF4DC0}">
      <dgm:prSet phldrT="[Text]"/>
      <dgm:spPr/>
      <dgm:t>
        <a:bodyPr/>
        <a:lstStyle/>
        <a:p>
          <a:r>
            <a:rPr lang="en-AU"/>
            <a:t>Standards</a:t>
          </a:r>
        </a:p>
      </dgm:t>
    </dgm:pt>
    <dgm:pt modelId="{1ADEF703-F56D-4474-AB0D-4156084E2590}" type="parTrans" cxnId="{0830498B-1156-434A-A9F5-725284D31B89}">
      <dgm:prSet/>
      <dgm:spPr/>
      <dgm:t>
        <a:bodyPr/>
        <a:lstStyle/>
        <a:p>
          <a:endParaRPr lang="en-AU"/>
        </a:p>
      </dgm:t>
    </dgm:pt>
    <dgm:pt modelId="{631D2FAC-A4E0-4B12-BF52-A6F3D46BDE46}" type="sibTrans" cxnId="{0830498B-1156-434A-A9F5-725284D31B89}">
      <dgm:prSet/>
      <dgm:spPr/>
      <dgm:t>
        <a:bodyPr/>
        <a:lstStyle/>
        <a:p>
          <a:endParaRPr lang="en-AU"/>
        </a:p>
      </dgm:t>
    </dgm:pt>
    <dgm:pt modelId="{A4189849-8A88-49DC-A4B5-0B77256B5852}" type="pres">
      <dgm:prSet presAssocID="{DC7FEA54-3080-4A8D-A219-679AF69028B5}" presName="Name0" presStyleCnt="0">
        <dgm:presLayoutVars>
          <dgm:chMax val="7"/>
          <dgm:resizeHandles val="exact"/>
        </dgm:presLayoutVars>
      </dgm:prSet>
      <dgm:spPr/>
    </dgm:pt>
    <dgm:pt modelId="{80047B51-AD27-4E0F-8DEE-B6B3B36C005E}" type="pres">
      <dgm:prSet presAssocID="{DC7FEA54-3080-4A8D-A219-679AF69028B5}" presName="comp1" presStyleCnt="0"/>
      <dgm:spPr/>
    </dgm:pt>
    <dgm:pt modelId="{C8C368B9-18FE-4684-802B-D9F2465DF3D7}" type="pres">
      <dgm:prSet presAssocID="{DC7FEA54-3080-4A8D-A219-679AF69028B5}" presName="circle1" presStyleLbl="node1" presStyleIdx="0" presStyleCnt="3"/>
      <dgm:spPr/>
    </dgm:pt>
    <dgm:pt modelId="{C051A685-D899-436B-BCBD-A3672BC91291}" type="pres">
      <dgm:prSet presAssocID="{DC7FEA54-3080-4A8D-A219-679AF69028B5}" presName="c1text" presStyleLbl="node1" presStyleIdx="0" presStyleCnt="3">
        <dgm:presLayoutVars>
          <dgm:bulletEnabled val="1"/>
        </dgm:presLayoutVars>
      </dgm:prSet>
      <dgm:spPr/>
    </dgm:pt>
    <dgm:pt modelId="{3B9006CA-B05C-4170-91A2-138A1E56B73C}" type="pres">
      <dgm:prSet presAssocID="{DC7FEA54-3080-4A8D-A219-679AF69028B5}" presName="comp2" presStyleCnt="0"/>
      <dgm:spPr/>
    </dgm:pt>
    <dgm:pt modelId="{D6DE851B-7EB7-4EDE-8177-FB089F17110D}" type="pres">
      <dgm:prSet presAssocID="{DC7FEA54-3080-4A8D-A219-679AF69028B5}" presName="circle2" presStyleLbl="node1" presStyleIdx="1" presStyleCnt="3"/>
      <dgm:spPr/>
    </dgm:pt>
    <dgm:pt modelId="{93F01794-ADA4-43DB-950D-F5CDF97D39C4}" type="pres">
      <dgm:prSet presAssocID="{DC7FEA54-3080-4A8D-A219-679AF69028B5}" presName="c2text" presStyleLbl="node1" presStyleIdx="1" presStyleCnt="3">
        <dgm:presLayoutVars>
          <dgm:bulletEnabled val="1"/>
        </dgm:presLayoutVars>
      </dgm:prSet>
      <dgm:spPr/>
    </dgm:pt>
    <dgm:pt modelId="{82AAF084-AA7D-4D0A-8D5A-E5C2FBC2891D}" type="pres">
      <dgm:prSet presAssocID="{DC7FEA54-3080-4A8D-A219-679AF69028B5}" presName="comp3" presStyleCnt="0"/>
      <dgm:spPr/>
    </dgm:pt>
    <dgm:pt modelId="{35727BC5-9BA7-40D8-A6C1-D79AA74FD7C3}" type="pres">
      <dgm:prSet presAssocID="{DC7FEA54-3080-4A8D-A219-679AF69028B5}" presName="circle3" presStyleLbl="node1" presStyleIdx="2" presStyleCnt="3"/>
      <dgm:spPr/>
    </dgm:pt>
    <dgm:pt modelId="{20CC3587-493B-4474-B607-F7D1486880DB}" type="pres">
      <dgm:prSet presAssocID="{DC7FEA54-3080-4A8D-A219-679AF69028B5}" presName="c3text" presStyleLbl="node1" presStyleIdx="2" presStyleCnt="3">
        <dgm:presLayoutVars>
          <dgm:bulletEnabled val="1"/>
        </dgm:presLayoutVars>
      </dgm:prSet>
      <dgm:spPr/>
    </dgm:pt>
  </dgm:ptLst>
  <dgm:cxnLst>
    <dgm:cxn modelId="{DF9AAD01-08AF-48A7-A308-3E009CA2AB57}" type="presOf" srcId="{8C86F97D-0E81-40C7-B92B-085217AF4DC0}" destId="{20CC3587-493B-4474-B607-F7D1486880DB}" srcOrd="1" destOrd="0" presId="urn:microsoft.com/office/officeart/2005/8/layout/venn2"/>
    <dgm:cxn modelId="{37BA140B-63C5-41DE-AAAB-D33A71E86ED9}" type="presOf" srcId="{42F95CFD-F66D-4918-83A8-17EDA9073880}" destId="{C8C368B9-18FE-4684-802B-D9F2465DF3D7}" srcOrd="0" destOrd="0" presId="urn:microsoft.com/office/officeart/2005/8/layout/venn2"/>
    <dgm:cxn modelId="{18AC1842-B655-4888-BE6F-C4BE4ECEB763}" srcId="{DC7FEA54-3080-4A8D-A219-679AF69028B5}" destId="{9130F81C-0319-43EA-90F0-3D08B42F689B}" srcOrd="1" destOrd="0" parTransId="{E9EEFA7C-1DF8-4291-9B05-C5731400B0A0}" sibTransId="{4E61EA5F-238B-4FAD-BAA1-E2D0CB401006}"/>
    <dgm:cxn modelId="{E3189665-966D-4AE4-B3C4-572F98C10D2A}" type="presOf" srcId="{8C86F97D-0E81-40C7-B92B-085217AF4DC0}" destId="{35727BC5-9BA7-40D8-A6C1-D79AA74FD7C3}" srcOrd="0" destOrd="0" presId="urn:microsoft.com/office/officeart/2005/8/layout/venn2"/>
    <dgm:cxn modelId="{C050F24F-C23D-4308-AF79-C72E4606CA7A}" type="presOf" srcId="{9130F81C-0319-43EA-90F0-3D08B42F689B}" destId="{93F01794-ADA4-43DB-950D-F5CDF97D39C4}" srcOrd="1" destOrd="0" presId="urn:microsoft.com/office/officeart/2005/8/layout/venn2"/>
    <dgm:cxn modelId="{0830498B-1156-434A-A9F5-725284D31B89}" srcId="{DC7FEA54-3080-4A8D-A219-679AF69028B5}" destId="{8C86F97D-0E81-40C7-B92B-085217AF4DC0}" srcOrd="2" destOrd="0" parTransId="{1ADEF703-F56D-4474-AB0D-4156084E2590}" sibTransId="{631D2FAC-A4E0-4B12-BF52-A6F3D46BDE46}"/>
    <dgm:cxn modelId="{F75480BB-848A-45B5-9116-9A49E4A0942F}" type="presOf" srcId="{9130F81C-0319-43EA-90F0-3D08B42F689B}" destId="{D6DE851B-7EB7-4EDE-8177-FB089F17110D}" srcOrd="0" destOrd="0" presId="urn:microsoft.com/office/officeart/2005/8/layout/venn2"/>
    <dgm:cxn modelId="{3A21E9D8-31C1-457A-B873-AD96052C1982}" type="presOf" srcId="{42F95CFD-F66D-4918-83A8-17EDA9073880}" destId="{C051A685-D899-436B-BCBD-A3672BC91291}" srcOrd="1" destOrd="0" presId="urn:microsoft.com/office/officeart/2005/8/layout/venn2"/>
    <dgm:cxn modelId="{6F8966EC-EA73-485B-9BC1-6B17041F610F}" type="presOf" srcId="{DC7FEA54-3080-4A8D-A219-679AF69028B5}" destId="{A4189849-8A88-49DC-A4B5-0B77256B5852}" srcOrd="0" destOrd="0" presId="urn:microsoft.com/office/officeart/2005/8/layout/venn2"/>
    <dgm:cxn modelId="{F636ABF1-1A1E-4E9F-AAFF-D12734C027AE}" srcId="{DC7FEA54-3080-4A8D-A219-679AF69028B5}" destId="{42F95CFD-F66D-4918-83A8-17EDA9073880}" srcOrd="0" destOrd="0" parTransId="{720A5E8C-A949-4F1B-8E29-55A1FDCC30F1}" sibTransId="{086CE5BA-F0AC-4C3E-BC98-B1864F6D6C9C}"/>
    <dgm:cxn modelId="{A2D1190C-6607-4BBA-9333-00E07EB80BA9}" type="presParOf" srcId="{A4189849-8A88-49DC-A4B5-0B77256B5852}" destId="{80047B51-AD27-4E0F-8DEE-B6B3B36C005E}" srcOrd="0" destOrd="0" presId="urn:microsoft.com/office/officeart/2005/8/layout/venn2"/>
    <dgm:cxn modelId="{39AB68A7-0141-49AC-8707-681B8B5B8713}" type="presParOf" srcId="{80047B51-AD27-4E0F-8DEE-B6B3B36C005E}" destId="{C8C368B9-18FE-4684-802B-D9F2465DF3D7}" srcOrd="0" destOrd="0" presId="urn:microsoft.com/office/officeart/2005/8/layout/venn2"/>
    <dgm:cxn modelId="{092AFED1-C802-4E87-99A4-2881A88A9781}" type="presParOf" srcId="{80047B51-AD27-4E0F-8DEE-B6B3B36C005E}" destId="{C051A685-D899-436B-BCBD-A3672BC91291}" srcOrd="1" destOrd="0" presId="urn:microsoft.com/office/officeart/2005/8/layout/venn2"/>
    <dgm:cxn modelId="{31505334-F99B-411B-BD05-CBC96ACDB8B2}" type="presParOf" srcId="{A4189849-8A88-49DC-A4B5-0B77256B5852}" destId="{3B9006CA-B05C-4170-91A2-138A1E56B73C}" srcOrd="1" destOrd="0" presId="urn:microsoft.com/office/officeart/2005/8/layout/venn2"/>
    <dgm:cxn modelId="{96727098-E7B3-4D9E-A0D6-54711FF8C078}" type="presParOf" srcId="{3B9006CA-B05C-4170-91A2-138A1E56B73C}" destId="{D6DE851B-7EB7-4EDE-8177-FB089F17110D}" srcOrd="0" destOrd="0" presId="urn:microsoft.com/office/officeart/2005/8/layout/venn2"/>
    <dgm:cxn modelId="{AC04AC5E-8B27-4B68-9DD9-68EB4BE9BAFF}" type="presParOf" srcId="{3B9006CA-B05C-4170-91A2-138A1E56B73C}" destId="{93F01794-ADA4-43DB-950D-F5CDF97D39C4}" srcOrd="1" destOrd="0" presId="urn:microsoft.com/office/officeart/2005/8/layout/venn2"/>
    <dgm:cxn modelId="{2ED2597E-B3F6-4FA9-80AB-3F04AA63E28F}" type="presParOf" srcId="{A4189849-8A88-49DC-A4B5-0B77256B5852}" destId="{82AAF084-AA7D-4D0A-8D5A-E5C2FBC2891D}" srcOrd="2" destOrd="0" presId="urn:microsoft.com/office/officeart/2005/8/layout/venn2"/>
    <dgm:cxn modelId="{119F9390-F5C1-491F-AFCA-4CFEE9607AD9}" type="presParOf" srcId="{82AAF084-AA7D-4D0A-8D5A-E5C2FBC2891D}" destId="{35727BC5-9BA7-40D8-A6C1-D79AA74FD7C3}" srcOrd="0" destOrd="0" presId="urn:microsoft.com/office/officeart/2005/8/layout/venn2"/>
    <dgm:cxn modelId="{97BBD98F-58B3-4D5A-9AA6-D9EB51907BD7}" type="presParOf" srcId="{82AAF084-AA7D-4D0A-8D5A-E5C2FBC2891D}" destId="{20CC3587-493B-4474-B607-F7D1486880DB}"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E753D4-480B-4384-9638-99AD0E6D3ED3}"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n-AU"/>
        </a:p>
      </dgm:t>
    </dgm:pt>
    <dgm:pt modelId="{EF1E5820-36C0-42B9-B063-780714191AE2}">
      <dgm:prSet phldrT="[Text]"/>
      <dgm:spPr/>
      <dgm:t>
        <a:bodyPr/>
        <a:lstStyle/>
        <a:p>
          <a:r>
            <a:rPr lang="en-AU" dirty="0"/>
            <a:t>SERVICE AGREEMENT</a:t>
          </a:r>
        </a:p>
        <a:p>
          <a:endParaRPr lang="en-AU" dirty="0"/>
        </a:p>
        <a:p>
          <a:r>
            <a:rPr lang="en-AU" dirty="0"/>
            <a:t>To establish contractual agreement between ACSL &amp; Church Authorities &amp; gather key entity information.</a:t>
          </a:r>
        </a:p>
      </dgm:t>
    </dgm:pt>
    <dgm:pt modelId="{2A5EC995-58D7-4957-A71E-260DE8017704}" type="parTrans" cxnId="{B29D5357-1D4D-4892-98DF-C13C6B60B9FE}">
      <dgm:prSet/>
      <dgm:spPr/>
      <dgm:t>
        <a:bodyPr/>
        <a:lstStyle/>
        <a:p>
          <a:endParaRPr lang="en-AU"/>
        </a:p>
      </dgm:t>
    </dgm:pt>
    <dgm:pt modelId="{9CF7D99A-C30B-47BE-AD24-E4AC2F0126A5}" type="sibTrans" cxnId="{B29D5357-1D4D-4892-98DF-C13C6B60B9FE}">
      <dgm:prSet/>
      <dgm:spPr/>
      <dgm:t>
        <a:bodyPr/>
        <a:lstStyle/>
        <a:p>
          <a:endParaRPr lang="en-AU"/>
        </a:p>
      </dgm:t>
    </dgm:pt>
    <dgm:pt modelId="{2DE52896-4D67-47C8-8F78-43E116D0B26B}">
      <dgm:prSet phldrT="[Text]"/>
      <dgm:spPr/>
      <dgm:t>
        <a:bodyPr/>
        <a:lstStyle/>
        <a:p>
          <a:r>
            <a:rPr lang="en-AU"/>
            <a:t>AUDIT PLAN AND CYCLE</a:t>
          </a:r>
        </a:p>
        <a:p>
          <a:endParaRPr lang="en-AU"/>
        </a:p>
        <a:p>
          <a:r>
            <a:rPr lang="en-AU"/>
            <a:t>To hold Church Authorities &amp; leaders accountable on a regular basis &amp; ensure ongoing compliance.</a:t>
          </a:r>
        </a:p>
      </dgm:t>
    </dgm:pt>
    <dgm:pt modelId="{C2118177-BEEE-4B6D-A579-743077A54D7F}" type="parTrans" cxnId="{1C656A88-AF4E-4D21-8F2E-6AA35D34557C}">
      <dgm:prSet/>
      <dgm:spPr/>
      <dgm:t>
        <a:bodyPr/>
        <a:lstStyle/>
        <a:p>
          <a:endParaRPr lang="en-AU"/>
        </a:p>
      </dgm:t>
    </dgm:pt>
    <dgm:pt modelId="{0BF76D4D-15BF-4D9B-8478-33C2AD297CC2}" type="sibTrans" cxnId="{1C656A88-AF4E-4D21-8F2E-6AA35D34557C}">
      <dgm:prSet/>
      <dgm:spPr/>
      <dgm:t>
        <a:bodyPr/>
        <a:lstStyle/>
        <a:p>
          <a:endParaRPr lang="en-AU"/>
        </a:p>
      </dgm:t>
    </dgm:pt>
    <dgm:pt modelId="{D37791B4-60C0-459D-810F-C9D8A3F18FD4}">
      <dgm:prSet phldrT="[Text]"/>
      <dgm:spPr/>
      <dgm:t>
        <a:bodyPr/>
        <a:lstStyle/>
        <a:p>
          <a:r>
            <a:rPr lang="en-AU" b="1" dirty="0"/>
            <a:t>3 year cycle</a:t>
          </a:r>
        </a:p>
      </dgm:t>
    </dgm:pt>
    <dgm:pt modelId="{DD8550C4-793B-423D-9A7C-45BFAAA9FD7A}" type="parTrans" cxnId="{CA73CD85-BC4C-4F1E-83C6-0DB069596211}">
      <dgm:prSet/>
      <dgm:spPr/>
      <dgm:t>
        <a:bodyPr/>
        <a:lstStyle/>
        <a:p>
          <a:endParaRPr lang="en-AU"/>
        </a:p>
      </dgm:t>
    </dgm:pt>
    <dgm:pt modelId="{A3E71B25-024B-468B-A3B3-E6F7AE3E5170}" type="sibTrans" cxnId="{CA73CD85-BC4C-4F1E-83C6-0DB069596211}">
      <dgm:prSet/>
      <dgm:spPr/>
      <dgm:t>
        <a:bodyPr/>
        <a:lstStyle/>
        <a:p>
          <a:endParaRPr lang="en-AU"/>
        </a:p>
      </dgm:t>
    </dgm:pt>
    <dgm:pt modelId="{CE729C80-C591-4CA9-861C-D79DBCFFADBC}">
      <dgm:prSet phldrT="[Text]"/>
      <dgm:spPr/>
      <dgm:t>
        <a:bodyPr/>
        <a:lstStyle/>
        <a:p>
          <a:r>
            <a:rPr lang="en-AU"/>
            <a:t>PUBLIC REPORTING</a:t>
          </a:r>
        </a:p>
        <a:p>
          <a:endParaRPr lang="en-AU"/>
        </a:p>
        <a:p>
          <a:r>
            <a:rPr lang="en-AU"/>
            <a:t>To hold Church Authorities publicly to account while ensuring there isn’t disproportionate individual attention.</a:t>
          </a:r>
        </a:p>
      </dgm:t>
    </dgm:pt>
    <dgm:pt modelId="{EB3F088A-95FC-4DC1-8F7A-441EE919633A}" type="parTrans" cxnId="{3FB103EB-0DC1-43DA-B157-46AF4661B666}">
      <dgm:prSet/>
      <dgm:spPr/>
      <dgm:t>
        <a:bodyPr/>
        <a:lstStyle/>
        <a:p>
          <a:endParaRPr lang="en-AU"/>
        </a:p>
      </dgm:t>
    </dgm:pt>
    <dgm:pt modelId="{D1883045-D844-45CD-9D33-7B3E45008C23}" type="sibTrans" cxnId="{3FB103EB-0DC1-43DA-B157-46AF4661B666}">
      <dgm:prSet/>
      <dgm:spPr/>
      <dgm:t>
        <a:bodyPr/>
        <a:lstStyle/>
        <a:p>
          <a:endParaRPr lang="en-AU"/>
        </a:p>
      </dgm:t>
    </dgm:pt>
    <dgm:pt modelId="{6238EF29-CBF8-459B-B955-FC2FF93A503D}">
      <dgm:prSet phldrT="[Text]"/>
      <dgm:spPr/>
      <dgm:t>
        <a:bodyPr/>
        <a:lstStyle/>
        <a:p>
          <a:r>
            <a:rPr lang="en-AU" b="1"/>
            <a:t>Audit Reports published online regularly in groups</a:t>
          </a:r>
        </a:p>
      </dgm:t>
    </dgm:pt>
    <dgm:pt modelId="{7B024A1A-E6B2-4B9B-905D-C232EDA3338D}" type="parTrans" cxnId="{A2306EDF-44B9-4AD8-8F98-425B79A1E343}">
      <dgm:prSet/>
      <dgm:spPr/>
      <dgm:t>
        <a:bodyPr/>
        <a:lstStyle/>
        <a:p>
          <a:endParaRPr lang="en-AU"/>
        </a:p>
      </dgm:t>
    </dgm:pt>
    <dgm:pt modelId="{99E9B17E-8342-4F23-977D-DD8274A2C5E2}" type="sibTrans" cxnId="{A2306EDF-44B9-4AD8-8F98-425B79A1E343}">
      <dgm:prSet/>
      <dgm:spPr/>
      <dgm:t>
        <a:bodyPr/>
        <a:lstStyle/>
        <a:p>
          <a:endParaRPr lang="en-AU"/>
        </a:p>
      </dgm:t>
    </dgm:pt>
    <dgm:pt modelId="{590837BB-FA81-4E8F-961D-A00901D92029}">
      <dgm:prSet/>
      <dgm:spPr/>
      <dgm:t>
        <a:bodyPr/>
        <a:lstStyle/>
        <a:p>
          <a:r>
            <a:rPr lang="en-AU" b="1"/>
            <a:t>Service Agreement</a:t>
          </a:r>
        </a:p>
      </dgm:t>
    </dgm:pt>
    <dgm:pt modelId="{E461520A-EDCE-40D3-83A5-CDC6D0B17EE3}" type="parTrans" cxnId="{E0CEB19D-0773-45BF-92BC-D35D26DBD02F}">
      <dgm:prSet/>
      <dgm:spPr/>
      <dgm:t>
        <a:bodyPr/>
        <a:lstStyle/>
        <a:p>
          <a:endParaRPr lang="en-AU"/>
        </a:p>
      </dgm:t>
    </dgm:pt>
    <dgm:pt modelId="{402419E6-57DA-4808-B870-A451FC64DD0C}" type="sibTrans" cxnId="{E0CEB19D-0773-45BF-92BC-D35D26DBD02F}">
      <dgm:prSet/>
      <dgm:spPr/>
      <dgm:t>
        <a:bodyPr/>
        <a:lstStyle/>
        <a:p>
          <a:endParaRPr lang="en-AU"/>
        </a:p>
      </dgm:t>
    </dgm:pt>
    <dgm:pt modelId="{80E23E49-B443-4019-945C-BFBA67B085D2}">
      <dgm:prSet/>
      <dgm:spPr/>
      <dgm:t>
        <a:bodyPr/>
        <a:lstStyle/>
        <a:p>
          <a:r>
            <a:rPr lang="en-AU" b="1"/>
            <a:t>Entity Demographics</a:t>
          </a:r>
        </a:p>
      </dgm:t>
    </dgm:pt>
    <dgm:pt modelId="{5BA7BD43-F868-4AD1-BA7E-2878839513E9}" type="parTrans" cxnId="{B8FA2EFD-9DBA-44B2-A22C-AD1906AB9B7E}">
      <dgm:prSet/>
      <dgm:spPr/>
      <dgm:t>
        <a:bodyPr/>
        <a:lstStyle/>
        <a:p>
          <a:endParaRPr lang="en-AU"/>
        </a:p>
      </dgm:t>
    </dgm:pt>
    <dgm:pt modelId="{7B738579-0187-4295-836E-CCEE871D4BA1}" type="sibTrans" cxnId="{B8FA2EFD-9DBA-44B2-A22C-AD1906AB9B7E}">
      <dgm:prSet/>
      <dgm:spPr/>
      <dgm:t>
        <a:bodyPr/>
        <a:lstStyle/>
        <a:p>
          <a:endParaRPr lang="en-AU"/>
        </a:p>
      </dgm:t>
    </dgm:pt>
    <dgm:pt modelId="{E6114467-A188-4010-B26E-A1A29E374879}">
      <dgm:prSet/>
      <dgm:spPr/>
      <dgm:t>
        <a:bodyPr/>
        <a:lstStyle/>
        <a:p>
          <a:r>
            <a:rPr lang="en-AU" b="1"/>
            <a:t>Estimated Fee (10% on signing)</a:t>
          </a:r>
        </a:p>
      </dgm:t>
    </dgm:pt>
    <dgm:pt modelId="{7C52ECD4-4CEF-4161-BC6A-9ABA2E5F95BB}" type="parTrans" cxnId="{27645F8D-1286-4703-9D8D-050DEE52EAA1}">
      <dgm:prSet/>
      <dgm:spPr/>
      <dgm:t>
        <a:bodyPr/>
        <a:lstStyle/>
        <a:p>
          <a:endParaRPr lang="en-AU"/>
        </a:p>
      </dgm:t>
    </dgm:pt>
    <dgm:pt modelId="{66D816B8-7152-417C-8E40-633229F72BE3}" type="sibTrans" cxnId="{27645F8D-1286-4703-9D8D-050DEE52EAA1}">
      <dgm:prSet/>
      <dgm:spPr/>
      <dgm:t>
        <a:bodyPr/>
        <a:lstStyle/>
        <a:p>
          <a:endParaRPr lang="en-AU"/>
        </a:p>
      </dgm:t>
    </dgm:pt>
    <dgm:pt modelId="{5EE72FFB-7417-47D0-9E55-DE9F479C1615}">
      <dgm:prSet/>
      <dgm:spPr/>
      <dgm:t>
        <a:bodyPr/>
        <a:lstStyle/>
        <a:p>
          <a:r>
            <a:rPr lang="en-AU" b="1"/>
            <a:t>Timing of Audit</a:t>
          </a:r>
        </a:p>
      </dgm:t>
    </dgm:pt>
    <dgm:pt modelId="{30FF1E1E-B9DC-438F-9596-EF03134F4C63}" type="parTrans" cxnId="{C42B7CBA-DC7A-4A5E-8658-3EBC2C8A3A70}">
      <dgm:prSet/>
      <dgm:spPr/>
      <dgm:t>
        <a:bodyPr/>
        <a:lstStyle/>
        <a:p>
          <a:endParaRPr lang="en-AU"/>
        </a:p>
      </dgm:t>
    </dgm:pt>
    <dgm:pt modelId="{5F28DFED-8158-466D-ADC1-0CC9331A04B3}" type="sibTrans" cxnId="{C42B7CBA-DC7A-4A5E-8658-3EBC2C8A3A70}">
      <dgm:prSet/>
      <dgm:spPr/>
      <dgm:t>
        <a:bodyPr/>
        <a:lstStyle/>
        <a:p>
          <a:endParaRPr lang="en-AU"/>
        </a:p>
      </dgm:t>
    </dgm:pt>
    <dgm:pt modelId="{72B681E4-E737-44F7-ADDD-CD6A868DF665}">
      <dgm:prSet phldrT="[Text]"/>
      <dgm:spPr/>
      <dgm:t>
        <a:bodyPr/>
        <a:lstStyle/>
        <a:p>
          <a:r>
            <a:rPr lang="en-AU" b="1"/>
            <a:t>Self – Assessment</a:t>
          </a:r>
        </a:p>
      </dgm:t>
    </dgm:pt>
    <dgm:pt modelId="{D87F7DAD-AAA5-418D-9360-2BAC06117512}" type="parTrans" cxnId="{C7AC6ABE-CCA0-470A-A9DB-666A5F996651}">
      <dgm:prSet/>
      <dgm:spPr/>
      <dgm:t>
        <a:bodyPr/>
        <a:lstStyle/>
        <a:p>
          <a:endParaRPr lang="en-AU"/>
        </a:p>
      </dgm:t>
    </dgm:pt>
    <dgm:pt modelId="{36C4B3EF-7C8D-4056-939B-0492184B448D}" type="sibTrans" cxnId="{C7AC6ABE-CCA0-470A-A9DB-666A5F996651}">
      <dgm:prSet/>
      <dgm:spPr/>
      <dgm:t>
        <a:bodyPr/>
        <a:lstStyle/>
        <a:p>
          <a:endParaRPr lang="en-AU"/>
        </a:p>
      </dgm:t>
    </dgm:pt>
    <dgm:pt modelId="{68B5EF25-A4F9-4FA5-8863-E352A8B1E268}">
      <dgm:prSet phldrT="[Text]"/>
      <dgm:spPr/>
      <dgm:t>
        <a:bodyPr/>
        <a:lstStyle/>
        <a:p>
          <a:r>
            <a:rPr lang="en-AU" b="1"/>
            <a:t>Declaration of Assurance &amp; Compliance for regulated activities</a:t>
          </a:r>
        </a:p>
      </dgm:t>
    </dgm:pt>
    <dgm:pt modelId="{BDF0C229-C627-4CE6-8910-A54500F3BFBE}" type="parTrans" cxnId="{54964D14-BF13-4048-8283-AFBDB66F0B8F}">
      <dgm:prSet/>
      <dgm:spPr/>
      <dgm:t>
        <a:bodyPr/>
        <a:lstStyle/>
        <a:p>
          <a:endParaRPr lang="en-AU"/>
        </a:p>
      </dgm:t>
    </dgm:pt>
    <dgm:pt modelId="{9EE6EC48-298D-4611-898A-8AE67D4DEC75}" type="sibTrans" cxnId="{54964D14-BF13-4048-8283-AFBDB66F0B8F}">
      <dgm:prSet/>
      <dgm:spPr/>
      <dgm:t>
        <a:bodyPr/>
        <a:lstStyle/>
        <a:p>
          <a:endParaRPr lang="en-AU"/>
        </a:p>
      </dgm:t>
    </dgm:pt>
    <dgm:pt modelId="{D6843235-851D-4E07-9088-2BEF57E22A7C}">
      <dgm:prSet phldrT="[Text]"/>
      <dgm:spPr/>
      <dgm:t>
        <a:bodyPr/>
        <a:lstStyle/>
        <a:p>
          <a:r>
            <a:rPr lang="en-AU" b="1"/>
            <a:t>Annual Compliance Exception Report</a:t>
          </a:r>
        </a:p>
      </dgm:t>
    </dgm:pt>
    <dgm:pt modelId="{5308B103-F50D-4F47-A2DE-889B2228C70A}" type="parTrans" cxnId="{DDE58E6E-411D-40D2-B930-031663CBDE35}">
      <dgm:prSet/>
      <dgm:spPr/>
      <dgm:t>
        <a:bodyPr/>
        <a:lstStyle/>
        <a:p>
          <a:endParaRPr lang="en-AU"/>
        </a:p>
      </dgm:t>
    </dgm:pt>
    <dgm:pt modelId="{8B77EDB3-E7EA-4E2F-9454-09D772147ACD}" type="sibTrans" cxnId="{DDE58E6E-411D-40D2-B930-031663CBDE35}">
      <dgm:prSet/>
      <dgm:spPr/>
      <dgm:t>
        <a:bodyPr/>
        <a:lstStyle/>
        <a:p>
          <a:endParaRPr lang="en-AU"/>
        </a:p>
      </dgm:t>
    </dgm:pt>
    <dgm:pt modelId="{B6FC6EA5-EEAF-4614-995B-979813A39402}">
      <dgm:prSet phldrT="[Text]"/>
      <dgm:spPr/>
      <dgm:t>
        <a:bodyPr/>
        <a:lstStyle/>
        <a:p>
          <a:r>
            <a:rPr lang="en-AU" b="1" dirty="0"/>
            <a:t>ACSL Annual Report of yearly outcome &amp; performance</a:t>
          </a:r>
        </a:p>
      </dgm:t>
    </dgm:pt>
    <dgm:pt modelId="{B591A23E-DDDF-4DDA-98CF-DFC3077B3100}" type="parTrans" cxnId="{5093CD73-CBAB-4225-A3DA-8AE7670C7E48}">
      <dgm:prSet/>
      <dgm:spPr/>
      <dgm:t>
        <a:bodyPr/>
        <a:lstStyle/>
        <a:p>
          <a:endParaRPr lang="en-AU"/>
        </a:p>
      </dgm:t>
    </dgm:pt>
    <dgm:pt modelId="{FF4B0863-8B1C-4422-BCDC-F027070E514C}" type="sibTrans" cxnId="{5093CD73-CBAB-4225-A3DA-8AE7670C7E48}">
      <dgm:prSet/>
      <dgm:spPr/>
      <dgm:t>
        <a:bodyPr/>
        <a:lstStyle/>
        <a:p>
          <a:endParaRPr lang="en-AU"/>
        </a:p>
      </dgm:t>
    </dgm:pt>
    <dgm:pt modelId="{CA642051-76F8-4AAC-B423-E3CFC8992102}" type="pres">
      <dgm:prSet presAssocID="{7BE753D4-480B-4384-9638-99AD0E6D3ED3}" presName="Name0" presStyleCnt="0">
        <dgm:presLayoutVars>
          <dgm:dir/>
          <dgm:resizeHandles val="exact"/>
        </dgm:presLayoutVars>
      </dgm:prSet>
      <dgm:spPr/>
    </dgm:pt>
    <dgm:pt modelId="{F0BFFD83-B4C6-4153-823C-D25FE1F113C3}" type="pres">
      <dgm:prSet presAssocID="{EF1E5820-36C0-42B9-B063-780714191AE2}" presName="node" presStyleLbl="node1" presStyleIdx="0" presStyleCnt="3">
        <dgm:presLayoutVars>
          <dgm:bulletEnabled val="1"/>
        </dgm:presLayoutVars>
      </dgm:prSet>
      <dgm:spPr/>
    </dgm:pt>
    <dgm:pt modelId="{01C6E491-ECDB-4065-AF8B-4F85160C7700}" type="pres">
      <dgm:prSet presAssocID="{9CF7D99A-C30B-47BE-AD24-E4AC2F0126A5}" presName="sibTrans" presStyleCnt="0"/>
      <dgm:spPr/>
    </dgm:pt>
    <dgm:pt modelId="{1833E311-D886-450C-88C4-816475D266EA}" type="pres">
      <dgm:prSet presAssocID="{2DE52896-4D67-47C8-8F78-43E116D0B26B}" presName="node" presStyleLbl="node1" presStyleIdx="1" presStyleCnt="3">
        <dgm:presLayoutVars>
          <dgm:bulletEnabled val="1"/>
        </dgm:presLayoutVars>
      </dgm:prSet>
      <dgm:spPr/>
    </dgm:pt>
    <dgm:pt modelId="{9B819DED-C850-473C-8C4C-4B55FA74EE16}" type="pres">
      <dgm:prSet presAssocID="{0BF76D4D-15BF-4D9B-8478-33C2AD297CC2}" presName="sibTrans" presStyleCnt="0"/>
      <dgm:spPr/>
    </dgm:pt>
    <dgm:pt modelId="{608F9D30-53AA-4C93-8F1F-0F3A9211C7F9}" type="pres">
      <dgm:prSet presAssocID="{CE729C80-C591-4CA9-861C-D79DBCFFADBC}" presName="node" presStyleLbl="node1" presStyleIdx="2" presStyleCnt="3">
        <dgm:presLayoutVars>
          <dgm:bulletEnabled val="1"/>
        </dgm:presLayoutVars>
      </dgm:prSet>
      <dgm:spPr/>
    </dgm:pt>
  </dgm:ptLst>
  <dgm:cxnLst>
    <dgm:cxn modelId="{ACE74214-91FC-4219-B687-0AF2B1D17CDE}" type="presOf" srcId="{D6843235-851D-4E07-9088-2BEF57E22A7C}" destId="{1833E311-D886-450C-88C4-816475D266EA}" srcOrd="0" destOrd="4" presId="urn:microsoft.com/office/officeart/2005/8/layout/hList6"/>
    <dgm:cxn modelId="{54964D14-BF13-4048-8283-AFBDB66F0B8F}" srcId="{2DE52896-4D67-47C8-8F78-43E116D0B26B}" destId="{68B5EF25-A4F9-4FA5-8863-E352A8B1E268}" srcOrd="2" destOrd="0" parTransId="{BDF0C229-C627-4CE6-8910-A54500F3BFBE}" sibTransId="{9EE6EC48-298D-4611-898A-8AE67D4DEC75}"/>
    <dgm:cxn modelId="{FC1CC117-0FB3-4AB4-9D90-5378E67ACDD1}" type="presOf" srcId="{68B5EF25-A4F9-4FA5-8863-E352A8B1E268}" destId="{1833E311-D886-450C-88C4-816475D266EA}" srcOrd="0" destOrd="3" presId="urn:microsoft.com/office/officeart/2005/8/layout/hList6"/>
    <dgm:cxn modelId="{31CC212F-4F74-4E69-9032-EE4895A2024E}" type="presOf" srcId="{5EE72FFB-7417-47D0-9E55-DE9F479C1615}" destId="{F0BFFD83-B4C6-4153-823C-D25FE1F113C3}" srcOrd="0" destOrd="4" presId="urn:microsoft.com/office/officeart/2005/8/layout/hList6"/>
    <dgm:cxn modelId="{C5270D33-BC03-4457-A418-19C474CD207B}" type="presOf" srcId="{80E23E49-B443-4019-945C-BFBA67B085D2}" destId="{F0BFFD83-B4C6-4153-823C-D25FE1F113C3}" srcOrd="0" destOrd="2" presId="urn:microsoft.com/office/officeart/2005/8/layout/hList6"/>
    <dgm:cxn modelId="{6F49D642-A583-4A60-B69B-836CDF4F201C}" type="presOf" srcId="{6238EF29-CBF8-459B-B955-FC2FF93A503D}" destId="{608F9D30-53AA-4C93-8F1F-0F3A9211C7F9}" srcOrd="0" destOrd="1" presId="urn:microsoft.com/office/officeart/2005/8/layout/hList6"/>
    <dgm:cxn modelId="{6170A865-B268-446B-9C8E-660F0CD6E59A}" type="presOf" srcId="{72B681E4-E737-44F7-ADDD-CD6A868DF665}" destId="{1833E311-D886-450C-88C4-816475D266EA}" srcOrd="0" destOrd="2" presId="urn:microsoft.com/office/officeart/2005/8/layout/hList6"/>
    <dgm:cxn modelId="{9D450848-34BC-42BA-8520-957E8E1CED1F}" type="presOf" srcId="{E6114467-A188-4010-B26E-A1A29E374879}" destId="{F0BFFD83-B4C6-4153-823C-D25FE1F113C3}" srcOrd="0" destOrd="3" presId="urn:microsoft.com/office/officeart/2005/8/layout/hList6"/>
    <dgm:cxn modelId="{90EA6668-02E0-4813-B4CC-8D10F2B8C103}" type="presOf" srcId="{CE729C80-C591-4CA9-861C-D79DBCFFADBC}" destId="{608F9D30-53AA-4C93-8F1F-0F3A9211C7F9}" srcOrd="0" destOrd="0" presId="urn:microsoft.com/office/officeart/2005/8/layout/hList6"/>
    <dgm:cxn modelId="{49FF2A49-024D-4C7E-B0A2-DD9A67800122}" type="presOf" srcId="{B6FC6EA5-EEAF-4614-995B-979813A39402}" destId="{608F9D30-53AA-4C93-8F1F-0F3A9211C7F9}" srcOrd="0" destOrd="2" presId="urn:microsoft.com/office/officeart/2005/8/layout/hList6"/>
    <dgm:cxn modelId="{DDE58E6E-411D-40D2-B930-031663CBDE35}" srcId="{2DE52896-4D67-47C8-8F78-43E116D0B26B}" destId="{D6843235-851D-4E07-9088-2BEF57E22A7C}" srcOrd="3" destOrd="0" parTransId="{5308B103-F50D-4F47-A2DE-889B2228C70A}" sibTransId="{8B77EDB3-E7EA-4E2F-9454-09D772147ACD}"/>
    <dgm:cxn modelId="{5821E470-0817-4E8D-A13E-B6B3A9EA7F97}" type="presOf" srcId="{EF1E5820-36C0-42B9-B063-780714191AE2}" destId="{F0BFFD83-B4C6-4153-823C-D25FE1F113C3}" srcOrd="0" destOrd="0" presId="urn:microsoft.com/office/officeart/2005/8/layout/hList6"/>
    <dgm:cxn modelId="{5093CD73-CBAB-4225-A3DA-8AE7670C7E48}" srcId="{CE729C80-C591-4CA9-861C-D79DBCFFADBC}" destId="{B6FC6EA5-EEAF-4614-995B-979813A39402}" srcOrd="1" destOrd="0" parTransId="{B591A23E-DDDF-4DDA-98CF-DFC3077B3100}" sibTransId="{FF4B0863-8B1C-4422-BCDC-F027070E514C}"/>
    <dgm:cxn modelId="{B29D5357-1D4D-4892-98DF-C13C6B60B9FE}" srcId="{7BE753D4-480B-4384-9638-99AD0E6D3ED3}" destId="{EF1E5820-36C0-42B9-B063-780714191AE2}" srcOrd="0" destOrd="0" parTransId="{2A5EC995-58D7-4957-A71E-260DE8017704}" sibTransId="{9CF7D99A-C30B-47BE-AD24-E4AC2F0126A5}"/>
    <dgm:cxn modelId="{21709F59-0DC2-4B02-A706-61C2CC44BA83}" type="presOf" srcId="{2DE52896-4D67-47C8-8F78-43E116D0B26B}" destId="{1833E311-D886-450C-88C4-816475D266EA}" srcOrd="0" destOrd="0" presId="urn:microsoft.com/office/officeart/2005/8/layout/hList6"/>
    <dgm:cxn modelId="{CA73CD85-BC4C-4F1E-83C6-0DB069596211}" srcId="{2DE52896-4D67-47C8-8F78-43E116D0B26B}" destId="{D37791B4-60C0-459D-810F-C9D8A3F18FD4}" srcOrd="0" destOrd="0" parTransId="{DD8550C4-793B-423D-9A7C-45BFAAA9FD7A}" sibTransId="{A3E71B25-024B-468B-A3B3-E6F7AE3E5170}"/>
    <dgm:cxn modelId="{1C656A88-AF4E-4D21-8F2E-6AA35D34557C}" srcId="{7BE753D4-480B-4384-9638-99AD0E6D3ED3}" destId="{2DE52896-4D67-47C8-8F78-43E116D0B26B}" srcOrd="1" destOrd="0" parTransId="{C2118177-BEEE-4B6D-A579-743077A54D7F}" sibTransId="{0BF76D4D-15BF-4D9B-8478-33C2AD297CC2}"/>
    <dgm:cxn modelId="{27645F8D-1286-4703-9D8D-050DEE52EAA1}" srcId="{EF1E5820-36C0-42B9-B063-780714191AE2}" destId="{E6114467-A188-4010-B26E-A1A29E374879}" srcOrd="2" destOrd="0" parTransId="{7C52ECD4-4CEF-4161-BC6A-9ABA2E5F95BB}" sibTransId="{66D816B8-7152-417C-8E40-633229F72BE3}"/>
    <dgm:cxn modelId="{E0CEB19D-0773-45BF-92BC-D35D26DBD02F}" srcId="{EF1E5820-36C0-42B9-B063-780714191AE2}" destId="{590837BB-FA81-4E8F-961D-A00901D92029}" srcOrd="0" destOrd="0" parTransId="{E461520A-EDCE-40D3-83A5-CDC6D0B17EE3}" sibTransId="{402419E6-57DA-4808-B870-A451FC64DD0C}"/>
    <dgm:cxn modelId="{C42B7CBA-DC7A-4A5E-8658-3EBC2C8A3A70}" srcId="{EF1E5820-36C0-42B9-B063-780714191AE2}" destId="{5EE72FFB-7417-47D0-9E55-DE9F479C1615}" srcOrd="3" destOrd="0" parTransId="{30FF1E1E-B9DC-438F-9596-EF03134F4C63}" sibTransId="{5F28DFED-8158-466D-ADC1-0CC9331A04B3}"/>
    <dgm:cxn modelId="{21D53BBC-1D05-4501-8FB6-DA772BFEA50B}" type="presOf" srcId="{D37791B4-60C0-459D-810F-C9D8A3F18FD4}" destId="{1833E311-D886-450C-88C4-816475D266EA}" srcOrd="0" destOrd="1" presId="urn:microsoft.com/office/officeart/2005/8/layout/hList6"/>
    <dgm:cxn modelId="{A6FABDBC-652E-41BD-9C81-28ED9DF72DAD}" type="presOf" srcId="{590837BB-FA81-4E8F-961D-A00901D92029}" destId="{F0BFFD83-B4C6-4153-823C-D25FE1F113C3}" srcOrd="0" destOrd="1" presId="urn:microsoft.com/office/officeart/2005/8/layout/hList6"/>
    <dgm:cxn modelId="{C7AC6ABE-CCA0-470A-A9DB-666A5F996651}" srcId="{2DE52896-4D67-47C8-8F78-43E116D0B26B}" destId="{72B681E4-E737-44F7-ADDD-CD6A868DF665}" srcOrd="1" destOrd="0" parTransId="{D87F7DAD-AAA5-418D-9360-2BAC06117512}" sibTransId="{36C4B3EF-7C8D-4056-939B-0492184B448D}"/>
    <dgm:cxn modelId="{DD44E0D5-394D-49A7-A4CF-76FBFC439A59}" type="presOf" srcId="{7BE753D4-480B-4384-9638-99AD0E6D3ED3}" destId="{CA642051-76F8-4AAC-B423-E3CFC8992102}" srcOrd="0" destOrd="0" presId="urn:microsoft.com/office/officeart/2005/8/layout/hList6"/>
    <dgm:cxn modelId="{A2306EDF-44B9-4AD8-8F98-425B79A1E343}" srcId="{CE729C80-C591-4CA9-861C-D79DBCFFADBC}" destId="{6238EF29-CBF8-459B-B955-FC2FF93A503D}" srcOrd="0" destOrd="0" parTransId="{7B024A1A-E6B2-4B9B-905D-C232EDA3338D}" sibTransId="{99E9B17E-8342-4F23-977D-DD8274A2C5E2}"/>
    <dgm:cxn modelId="{3FB103EB-0DC1-43DA-B157-46AF4661B666}" srcId="{7BE753D4-480B-4384-9638-99AD0E6D3ED3}" destId="{CE729C80-C591-4CA9-861C-D79DBCFFADBC}" srcOrd="2" destOrd="0" parTransId="{EB3F088A-95FC-4DC1-8F7A-441EE919633A}" sibTransId="{D1883045-D844-45CD-9D33-7B3E45008C23}"/>
    <dgm:cxn modelId="{B8FA2EFD-9DBA-44B2-A22C-AD1906AB9B7E}" srcId="{EF1E5820-36C0-42B9-B063-780714191AE2}" destId="{80E23E49-B443-4019-945C-BFBA67B085D2}" srcOrd="1" destOrd="0" parTransId="{5BA7BD43-F868-4AD1-BA7E-2878839513E9}" sibTransId="{7B738579-0187-4295-836E-CCEE871D4BA1}"/>
    <dgm:cxn modelId="{011FADB5-91F7-4325-95F5-FA8D791C69D6}" type="presParOf" srcId="{CA642051-76F8-4AAC-B423-E3CFC8992102}" destId="{F0BFFD83-B4C6-4153-823C-D25FE1F113C3}" srcOrd="0" destOrd="0" presId="urn:microsoft.com/office/officeart/2005/8/layout/hList6"/>
    <dgm:cxn modelId="{20C3C64A-6656-474E-8F6A-3CF5A71BBB0C}" type="presParOf" srcId="{CA642051-76F8-4AAC-B423-E3CFC8992102}" destId="{01C6E491-ECDB-4065-AF8B-4F85160C7700}" srcOrd="1" destOrd="0" presId="urn:microsoft.com/office/officeart/2005/8/layout/hList6"/>
    <dgm:cxn modelId="{EDF7997C-187A-4209-96CD-BA527A5522F0}" type="presParOf" srcId="{CA642051-76F8-4AAC-B423-E3CFC8992102}" destId="{1833E311-D886-450C-88C4-816475D266EA}" srcOrd="2" destOrd="0" presId="urn:microsoft.com/office/officeart/2005/8/layout/hList6"/>
    <dgm:cxn modelId="{22ECA42E-2F9D-42A3-AE59-413AD300B50C}" type="presParOf" srcId="{CA642051-76F8-4AAC-B423-E3CFC8992102}" destId="{9B819DED-C850-473C-8C4C-4B55FA74EE16}" srcOrd="3" destOrd="0" presId="urn:microsoft.com/office/officeart/2005/8/layout/hList6"/>
    <dgm:cxn modelId="{AE5F0FBA-BC20-4E01-8588-61F9BF5A4CD0}" type="presParOf" srcId="{CA642051-76F8-4AAC-B423-E3CFC8992102}" destId="{608F9D30-53AA-4C93-8F1F-0F3A9211C7F9}"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9D6B4-D146-49A4-8B44-8443184850FB}">
      <dsp:nvSpPr>
        <dsp:cNvPr id="0" name=""/>
        <dsp:cNvSpPr/>
      </dsp:nvSpPr>
      <dsp:spPr>
        <a:xfrm>
          <a:off x="0" y="31779"/>
          <a:ext cx="10515600" cy="98338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AU" sz="4100" kern="1200" dirty="0">
              <a:solidFill>
                <a:schemeClr val="accent4">
                  <a:lumMod val="60000"/>
                  <a:lumOff val="40000"/>
                </a:schemeClr>
              </a:solidFill>
            </a:rPr>
            <a:t>Why are child safe standards required? </a:t>
          </a:r>
          <a:endParaRPr lang="en-US" sz="4100" kern="1200" dirty="0">
            <a:solidFill>
              <a:schemeClr val="accent4">
                <a:lumMod val="60000"/>
                <a:lumOff val="40000"/>
              </a:schemeClr>
            </a:solidFill>
          </a:endParaRPr>
        </a:p>
      </dsp:txBody>
      <dsp:txXfrm>
        <a:off x="48005" y="79784"/>
        <a:ext cx="10419590" cy="887374"/>
      </dsp:txXfrm>
    </dsp:sp>
    <dsp:sp modelId="{2667DF8C-D2D7-421D-ABDB-B03C44E8922D}">
      <dsp:nvSpPr>
        <dsp:cNvPr id="0" name=""/>
        <dsp:cNvSpPr/>
      </dsp:nvSpPr>
      <dsp:spPr>
        <a:xfrm>
          <a:off x="0" y="1133244"/>
          <a:ext cx="10515600" cy="98338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AU" sz="4100" kern="1200" dirty="0">
              <a:solidFill>
                <a:schemeClr val="accent4">
                  <a:lumMod val="60000"/>
                  <a:lumOff val="40000"/>
                </a:schemeClr>
              </a:solidFill>
            </a:rPr>
            <a:t>What are the standards? </a:t>
          </a:r>
          <a:endParaRPr lang="en-US" sz="4100" kern="1200" dirty="0">
            <a:solidFill>
              <a:schemeClr val="accent4">
                <a:lumMod val="60000"/>
                <a:lumOff val="40000"/>
              </a:schemeClr>
            </a:solidFill>
          </a:endParaRPr>
        </a:p>
      </dsp:txBody>
      <dsp:txXfrm>
        <a:off x="48005" y="1181249"/>
        <a:ext cx="10419590" cy="887374"/>
      </dsp:txXfrm>
    </dsp:sp>
    <dsp:sp modelId="{E0398560-F2CF-4E59-B880-81D13EFA7984}">
      <dsp:nvSpPr>
        <dsp:cNvPr id="0" name=""/>
        <dsp:cNvSpPr/>
      </dsp:nvSpPr>
      <dsp:spPr>
        <a:xfrm>
          <a:off x="0" y="2234709"/>
          <a:ext cx="10515600" cy="98338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AU" sz="4100" kern="1200" dirty="0">
              <a:solidFill>
                <a:schemeClr val="accent4">
                  <a:lumMod val="60000"/>
                  <a:lumOff val="40000"/>
                </a:schemeClr>
              </a:solidFill>
            </a:rPr>
            <a:t>What do I need to do to meet the standards? </a:t>
          </a:r>
          <a:endParaRPr lang="en-US" sz="4100" kern="1200" dirty="0">
            <a:solidFill>
              <a:schemeClr val="accent4">
                <a:lumMod val="60000"/>
                <a:lumOff val="40000"/>
              </a:schemeClr>
            </a:solidFill>
          </a:endParaRPr>
        </a:p>
      </dsp:txBody>
      <dsp:txXfrm>
        <a:off x="48005" y="2282714"/>
        <a:ext cx="10419590" cy="887374"/>
      </dsp:txXfrm>
    </dsp:sp>
    <dsp:sp modelId="{3161D648-051A-4A37-A69F-4FADB89789DD}">
      <dsp:nvSpPr>
        <dsp:cNvPr id="0" name=""/>
        <dsp:cNvSpPr/>
      </dsp:nvSpPr>
      <dsp:spPr>
        <a:xfrm>
          <a:off x="0" y="3336174"/>
          <a:ext cx="10515600" cy="98338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AU" sz="4100" kern="1200" dirty="0">
              <a:solidFill>
                <a:schemeClr val="accent4">
                  <a:lumMod val="60000"/>
                  <a:lumOff val="40000"/>
                </a:schemeClr>
              </a:solidFill>
            </a:rPr>
            <a:t>Requirements and criteria to meet standards </a:t>
          </a:r>
          <a:endParaRPr lang="en-US" sz="4100" kern="1200" dirty="0">
            <a:solidFill>
              <a:schemeClr val="accent4">
                <a:lumMod val="60000"/>
                <a:lumOff val="40000"/>
              </a:schemeClr>
            </a:solidFill>
          </a:endParaRPr>
        </a:p>
      </dsp:txBody>
      <dsp:txXfrm>
        <a:off x="48005" y="3384179"/>
        <a:ext cx="10419590" cy="8873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C97776-8E9E-417B-8D25-2A39DBC9821B}">
      <dsp:nvSpPr>
        <dsp:cNvPr id="0" name=""/>
        <dsp:cNvSpPr/>
      </dsp:nvSpPr>
      <dsp:spPr>
        <a:xfrm>
          <a:off x="6247" y="6769"/>
          <a:ext cx="1904872" cy="2116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AU" sz="1400" b="1" kern="1200" dirty="0"/>
            <a:t>Child Safe Organisations Project</a:t>
          </a:r>
        </a:p>
      </dsp:txBody>
      <dsp:txXfrm>
        <a:off x="6247" y="6769"/>
        <a:ext cx="1904872" cy="761949"/>
      </dsp:txXfrm>
    </dsp:sp>
    <dsp:sp modelId="{852236A6-84FB-4AAD-B3F2-91AB045FFF8C}">
      <dsp:nvSpPr>
        <dsp:cNvPr id="0" name=""/>
        <dsp:cNvSpPr/>
      </dsp:nvSpPr>
      <dsp:spPr>
        <a:xfrm>
          <a:off x="349533" y="763902"/>
          <a:ext cx="1998611" cy="28455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AU" sz="1600" kern="1200" dirty="0"/>
            <a:t>National Children’s Commissioner led the </a:t>
          </a:r>
          <a:r>
            <a:rPr lang="en-AU" sz="1600" b="1" kern="1200" dirty="0"/>
            <a:t>development of National Principles for Child Safe Organisations</a:t>
          </a:r>
        </a:p>
      </dsp:txBody>
      <dsp:txXfrm>
        <a:off x="408070" y="822439"/>
        <a:ext cx="1881537" cy="2728497"/>
      </dsp:txXfrm>
    </dsp:sp>
    <dsp:sp modelId="{295F5FD4-C570-4550-9F87-C443AA13D195}">
      <dsp:nvSpPr>
        <dsp:cNvPr id="0" name=""/>
        <dsp:cNvSpPr/>
      </dsp:nvSpPr>
      <dsp:spPr>
        <a:xfrm rot="6410">
          <a:off x="2211609" y="153544"/>
          <a:ext cx="637038" cy="4742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AU" sz="2000" kern="1200"/>
        </a:p>
      </dsp:txBody>
      <dsp:txXfrm>
        <a:off x="2211609" y="248263"/>
        <a:ext cx="494761" cy="284554"/>
      </dsp:txXfrm>
    </dsp:sp>
    <dsp:sp modelId="{A8842A5B-14BC-4F0B-970A-4DBE016F79F5}">
      <dsp:nvSpPr>
        <dsp:cNvPr id="0" name=""/>
        <dsp:cNvSpPr/>
      </dsp:nvSpPr>
      <dsp:spPr>
        <a:xfrm>
          <a:off x="3113077" y="12562"/>
          <a:ext cx="1904872" cy="2116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AU" sz="1400" b="1" kern="1200" dirty="0"/>
            <a:t>Australian Human Rights Commission</a:t>
          </a:r>
        </a:p>
      </dsp:txBody>
      <dsp:txXfrm>
        <a:off x="3113077" y="12562"/>
        <a:ext cx="1904872" cy="761949"/>
      </dsp:txXfrm>
    </dsp:sp>
    <dsp:sp modelId="{5DF2E1CF-008E-4484-9691-90D4C1FBFF75}">
      <dsp:nvSpPr>
        <dsp:cNvPr id="0" name=""/>
        <dsp:cNvSpPr/>
      </dsp:nvSpPr>
      <dsp:spPr>
        <a:xfrm>
          <a:off x="3543844" y="787073"/>
          <a:ext cx="1904872" cy="28224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AU" sz="1600" kern="1200" dirty="0"/>
            <a:t>Develop </a:t>
          </a:r>
          <a:r>
            <a:rPr lang="en-AU" sz="1600" b="1" kern="1200" dirty="0"/>
            <a:t>practical tools </a:t>
          </a:r>
          <a:r>
            <a:rPr lang="en-AU" sz="1600" kern="1200" dirty="0"/>
            <a:t>to help organisations </a:t>
          </a:r>
          <a:r>
            <a:rPr lang="en-AU" sz="1600" b="1" kern="1200" dirty="0"/>
            <a:t>implement t</a:t>
          </a:r>
          <a:r>
            <a:rPr lang="en-AU" sz="1600" kern="1200" dirty="0"/>
            <a:t>he National Principles</a:t>
          </a:r>
        </a:p>
      </dsp:txBody>
      <dsp:txXfrm>
        <a:off x="3599636" y="842865"/>
        <a:ext cx="1793288" cy="2710816"/>
      </dsp:txXfrm>
    </dsp:sp>
    <dsp:sp modelId="{96131083-54A8-4142-80E7-CB0A89494604}">
      <dsp:nvSpPr>
        <dsp:cNvPr id="0" name=""/>
        <dsp:cNvSpPr/>
      </dsp:nvSpPr>
      <dsp:spPr>
        <a:xfrm>
          <a:off x="5306722" y="156407"/>
          <a:ext cx="612196" cy="4742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AU" sz="2000" kern="1200"/>
        </a:p>
      </dsp:txBody>
      <dsp:txXfrm>
        <a:off x="5306722" y="251259"/>
        <a:ext cx="469919" cy="284554"/>
      </dsp:txXfrm>
    </dsp:sp>
    <dsp:sp modelId="{142BF476-5D5C-4C62-9F75-C09F6EBA0A1D}">
      <dsp:nvSpPr>
        <dsp:cNvPr id="0" name=""/>
        <dsp:cNvSpPr/>
      </dsp:nvSpPr>
      <dsp:spPr>
        <a:xfrm>
          <a:off x="6173038" y="12562"/>
          <a:ext cx="1904872" cy="2116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AU" sz="1400" b="1" kern="1200" dirty="0"/>
            <a:t>Community Services Ministers</a:t>
          </a:r>
        </a:p>
      </dsp:txBody>
      <dsp:txXfrm>
        <a:off x="6173038" y="12562"/>
        <a:ext cx="1904872" cy="761949"/>
      </dsp:txXfrm>
    </dsp:sp>
    <dsp:sp modelId="{ED0FD48A-2270-4C2C-BD88-39E4BA9FEC19}">
      <dsp:nvSpPr>
        <dsp:cNvPr id="0" name=""/>
        <dsp:cNvSpPr/>
      </dsp:nvSpPr>
      <dsp:spPr>
        <a:xfrm>
          <a:off x="6603804" y="787073"/>
          <a:ext cx="1904872" cy="28224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AU" sz="1600" kern="1200" dirty="0"/>
            <a:t>National Framework for Protecting Children 2009 - 2020</a:t>
          </a:r>
        </a:p>
      </dsp:txBody>
      <dsp:txXfrm>
        <a:off x="6659596" y="842865"/>
        <a:ext cx="1793288" cy="2710816"/>
      </dsp:txXfrm>
    </dsp:sp>
    <dsp:sp modelId="{F5C6DC70-CB44-45BA-9C68-3EB2682EA278}">
      <dsp:nvSpPr>
        <dsp:cNvPr id="0" name=""/>
        <dsp:cNvSpPr/>
      </dsp:nvSpPr>
      <dsp:spPr>
        <a:xfrm>
          <a:off x="8366682" y="156407"/>
          <a:ext cx="612196" cy="4742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AU" sz="2000" kern="1200"/>
        </a:p>
      </dsp:txBody>
      <dsp:txXfrm>
        <a:off x="8366682" y="251259"/>
        <a:ext cx="469919" cy="284554"/>
      </dsp:txXfrm>
    </dsp:sp>
    <dsp:sp modelId="{B4D62266-1D22-405B-83F5-43830EEA9E13}">
      <dsp:nvSpPr>
        <dsp:cNvPr id="0" name=""/>
        <dsp:cNvSpPr/>
      </dsp:nvSpPr>
      <dsp:spPr>
        <a:xfrm>
          <a:off x="9232998" y="12562"/>
          <a:ext cx="1904872" cy="2116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AU" sz="1400" kern="1200" dirty="0"/>
            <a:t>Royal Commission into Institutional Responses to Child Sexual Abuse</a:t>
          </a:r>
        </a:p>
      </dsp:txBody>
      <dsp:txXfrm>
        <a:off x="9232998" y="12562"/>
        <a:ext cx="1904872" cy="761949"/>
      </dsp:txXfrm>
    </dsp:sp>
    <dsp:sp modelId="{EF7595DC-435B-4962-B98B-898C030A02A9}">
      <dsp:nvSpPr>
        <dsp:cNvPr id="0" name=""/>
        <dsp:cNvSpPr/>
      </dsp:nvSpPr>
      <dsp:spPr>
        <a:xfrm>
          <a:off x="9629401" y="787073"/>
          <a:ext cx="1904872" cy="28224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AU" sz="1600" b="1" kern="1200" dirty="0"/>
            <a:t>Responds to the recommendations </a:t>
          </a:r>
          <a:r>
            <a:rPr lang="en-AU" sz="1600" kern="1200" dirty="0"/>
            <a:t>made by the Royal Commission into Institutional Response to Child Sexual Abuse</a:t>
          </a:r>
        </a:p>
      </dsp:txBody>
      <dsp:txXfrm>
        <a:off x="9685193" y="842865"/>
        <a:ext cx="1793288" cy="27108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1A6772-15C2-4E57-87C4-7B105C1506AF}">
      <dsp:nvSpPr>
        <dsp:cNvPr id="0" name=""/>
        <dsp:cNvSpPr/>
      </dsp:nvSpPr>
      <dsp:spPr>
        <a:xfrm>
          <a:off x="912413" y="17"/>
          <a:ext cx="4138463" cy="2483078"/>
        </a:xfrm>
        <a:prstGeom prst="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AU" sz="4700" kern="1200" dirty="0"/>
            <a:t>A commitment to safeguarding</a:t>
          </a:r>
          <a:endParaRPr lang="en-US" sz="4700" kern="1200" dirty="0"/>
        </a:p>
      </dsp:txBody>
      <dsp:txXfrm>
        <a:off x="912413" y="17"/>
        <a:ext cx="4138463" cy="2483078"/>
      </dsp:txXfrm>
    </dsp:sp>
    <dsp:sp modelId="{B80A12F4-F6F7-4B71-B336-A1CA6FBE0A11}">
      <dsp:nvSpPr>
        <dsp:cNvPr id="0" name=""/>
        <dsp:cNvSpPr/>
      </dsp:nvSpPr>
      <dsp:spPr>
        <a:xfrm>
          <a:off x="5464723" y="17"/>
          <a:ext cx="4138463" cy="2483078"/>
        </a:xfrm>
        <a:prstGeom prst="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AU" sz="4700" kern="1200" dirty="0"/>
            <a:t>Promoting a Safeguarding Culture</a:t>
          </a:r>
          <a:endParaRPr lang="en-US" sz="4700" kern="1200" dirty="0"/>
        </a:p>
      </dsp:txBody>
      <dsp:txXfrm>
        <a:off x="5464723" y="17"/>
        <a:ext cx="4138463" cy="2483078"/>
      </dsp:txXfrm>
    </dsp:sp>
    <dsp:sp modelId="{C7AF86E8-2157-458A-B290-8B3F9FB888EE}">
      <dsp:nvSpPr>
        <dsp:cNvPr id="0" name=""/>
        <dsp:cNvSpPr/>
      </dsp:nvSpPr>
      <dsp:spPr>
        <a:xfrm>
          <a:off x="912413" y="2896941"/>
          <a:ext cx="4138463" cy="2483078"/>
        </a:xfrm>
        <a:prstGeom prst="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AU" sz="4700" kern="1200"/>
            <a:t>Safeguarding Policies</a:t>
          </a:r>
          <a:endParaRPr lang="en-US" sz="4700" kern="1200"/>
        </a:p>
      </dsp:txBody>
      <dsp:txXfrm>
        <a:off x="912413" y="2896941"/>
        <a:ext cx="4138463" cy="2483078"/>
      </dsp:txXfrm>
    </dsp:sp>
    <dsp:sp modelId="{8AD55091-1536-476E-9ED5-D5FC16762C20}">
      <dsp:nvSpPr>
        <dsp:cNvPr id="0" name=""/>
        <dsp:cNvSpPr/>
      </dsp:nvSpPr>
      <dsp:spPr>
        <a:xfrm>
          <a:off x="5464723" y="2896941"/>
          <a:ext cx="4138463" cy="2483078"/>
        </a:xfrm>
        <a:prstGeom prst="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AU" sz="4700" kern="1200" dirty="0"/>
            <a:t>Code of Conduct</a:t>
          </a:r>
          <a:endParaRPr lang="en-US" sz="4700" kern="1200" dirty="0"/>
        </a:p>
      </dsp:txBody>
      <dsp:txXfrm>
        <a:off x="5464723" y="2896941"/>
        <a:ext cx="4138463" cy="24830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1A6772-15C2-4E57-87C4-7B105C1506AF}">
      <dsp:nvSpPr>
        <dsp:cNvPr id="0" name=""/>
        <dsp:cNvSpPr/>
      </dsp:nvSpPr>
      <dsp:spPr>
        <a:xfrm>
          <a:off x="912413" y="17"/>
          <a:ext cx="4138463" cy="2483078"/>
        </a:xfrm>
        <a:prstGeom prst="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dirty="0"/>
            <a:t>Review </a:t>
          </a:r>
        </a:p>
      </dsp:txBody>
      <dsp:txXfrm>
        <a:off x="912413" y="17"/>
        <a:ext cx="4138463" cy="2483078"/>
      </dsp:txXfrm>
    </dsp:sp>
    <dsp:sp modelId="{B80A12F4-F6F7-4B71-B336-A1CA6FBE0A11}">
      <dsp:nvSpPr>
        <dsp:cNvPr id="0" name=""/>
        <dsp:cNvSpPr/>
      </dsp:nvSpPr>
      <dsp:spPr>
        <a:xfrm>
          <a:off x="5464723" y="17"/>
          <a:ext cx="4138463" cy="2483078"/>
        </a:xfrm>
        <a:prstGeom prst="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AU" sz="5200" kern="1200" dirty="0"/>
            <a:t>Analysis</a:t>
          </a:r>
          <a:endParaRPr lang="en-US" sz="5200" kern="1200" dirty="0"/>
        </a:p>
      </dsp:txBody>
      <dsp:txXfrm>
        <a:off x="5464723" y="17"/>
        <a:ext cx="4138463" cy="2483078"/>
      </dsp:txXfrm>
    </dsp:sp>
    <dsp:sp modelId="{C7AF86E8-2157-458A-B290-8B3F9FB888EE}">
      <dsp:nvSpPr>
        <dsp:cNvPr id="0" name=""/>
        <dsp:cNvSpPr/>
      </dsp:nvSpPr>
      <dsp:spPr>
        <a:xfrm>
          <a:off x="912413" y="2896941"/>
          <a:ext cx="4138463" cy="2483078"/>
        </a:xfrm>
        <a:prstGeom prst="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AU" sz="5200" kern="1200" dirty="0"/>
            <a:t>Practice	</a:t>
          </a:r>
          <a:endParaRPr lang="en-US" sz="5200" kern="1200" dirty="0"/>
        </a:p>
      </dsp:txBody>
      <dsp:txXfrm>
        <a:off x="912413" y="2896941"/>
        <a:ext cx="4138463" cy="2483078"/>
      </dsp:txXfrm>
    </dsp:sp>
    <dsp:sp modelId="{8AD55091-1536-476E-9ED5-D5FC16762C20}">
      <dsp:nvSpPr>
        <dsp:cNvPr id="0" name=""/>
        <dsp:cNvSpPr/>
      </dsp:nvSpPr>
      <dsp:spPr>
        <a:xfrm>
          <a:off x="5464723" y="2896941"/>
          <a:ext cx="4138463" cy="2483078"/>
        </a:xfrm>
        <a:prstGeom prst="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AU" sz="5200" kern="1200" dirty="0"/>
            <a:t>Continual improvement</a:t>
          </a:r>
          <a:endParaRPr lang="en-US" sz="5200" kern="1200" dirty="0"/>
        </a:p>
      </dsp:txBody>
      <dsp:txXfrm>
        <a:off x="5464723" y="2896941"/>
        <a:ext cx="4138463" cy="24830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B6F67-3665-4EB8-8742-5E9F87435DFD}">
      <dsp:nvSpPr>
        <dsp:cNvPr id="0" name=""/>
        <dsp:cNvSpPr/>
      </dsp:nvSpPr>
      <dsp:spPr>
        <a:xfrm>
          <a:off x="0" y="3795567"/>
          <a:ext cx="10515600" cy="86742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AU" sz="2000" kern="1200" dirty="0"/>
            <a:t>Processes are in place to record and monitor personnel’s participation in induction and training</a:t>
          </a:r>
          <a:endParaRPr lang="en-US" sz="2000" kern="1200" dirty="0"/>
        </a:p>
      </dsp:txBody>
      <dsp:txXfrm>
        <a:off x="0" y="3795567"/>
        <a:ext cx="10515600" cy="867424"/>
      </dsp:txXfrm>
    </dsp:sp>
    <dsp:sp modelId="{A6B460BC-48C4-4C23-934F-C18066B8C683}">
      <dsp:nvSpPr>
        <dsp:cNvPr id="0" name=""/>
        <dsp:cNvSpPr/>
      </dsp:nvSpPr>
      <dsp:spPr>
        <a:xfrm rot="10800000">
          <a:off x="0" y="9"/>
          <a:ext cx="10515600" cy="3831856"/>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AU" sz="2000" kern="1200" dirty="0"/>
            <a:t>A safeguarding training strategy that at a minimum includes:</a:t>
          </a:r>
          <a:endParaRPr lang="en-US" sz="2000" kern="1200" dirty="0"/>
        </a:p>
      </dsp:txBody>
      <dsp:txXfrm rot="-10800000">
        <a:off x="0" y="9"/>
        <a:ext cx="10515600" cy="1344981"/>
      </dsp:txXfrm>
    </dsp:sp>
    <dsp:sp modelId="{73605492-72E8-48D9-8E92-42CA74C47E82}">
      <dsp:nvSpPr>
        <dsp:cNvPr id="0" name=""/>
        <dsp:cNvSpPr/>
      </dsp:nvSpPr>
      <dsp:spPr>
        <a:xfrm>
          <a:off x="5134" y="1346064"/>
          <a:ext cx="1750888" cy="114572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AU" sz="1600" kern="1200"/>
            <a:t>Code of Conduct (1.1.1)</a:t>
          </a:r>
          <a:endParaRPr lang="en-US" sz="1600" kern="1200"/>
        </a:p>
      </dsp:txBody>
      <dsp:txXfrm>
        <a:off x="5134" y="1346064"/>
        <a:ext cx="1750888" cy="1145725"/>
      </dsp:txXfrm>
    </dsp:sp>
    <dsp:sp modelId="{58F918B7-5427-4C55-8960-007A1F1296FE}">
      <dsp:nvSpPr>
        <dsp:cNvPr id="0" name=""/>
        <dsp:cNvSpPr/>
      </dsp:nvSpPr>
      <dsp:spPr>
        <a:xfrm>
          <a:off x="1756023" y="1346064"/>
          <a:ext cx="1750888" cy="114572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AU" sz="1600" kern="1200"/>
            <a:t>Safeguarding Risk Management (1.5)</a:t>
          </a:r>
          <a:endParaRPr lang="en-US" sz="1600" kern="1200"/>
        </a:p>
      </dsp:txBody>
      <dsp:txXfrm>
        <a:off x="1756023" y="1346064"/>
        <a:ext cx="1750888" cy="1145725"/>
      </dsp:txXfrm>
    </dsp:sp>
    <dsp:sp modelId="{9414D0A6-2D16-4CC1-80AC-12556C84DD57}">
      <dsp:nvSpPr>
        <dsp:cNvPr id="0" name=""/>
        <dsp:cNvSpPr/>
      </dsp:nvSpPr>
      <dsp:spPr>
        <a:xfrm>
          <a:off x="3506911" y="1346064"/>
          <a:ext cx="1750888" cy="114572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AU" sz="1600" kern="1200"/>
            <a:t>Child Safeguarding Policy and Procedures (1.1.1)</a:t>
          </a:r>
          <a:endParaRPr lang="en-US" sz="1600" kern="1200"/>
        </a:p>
      </dsp:txBody>
      <dsp:txXfrm>
        <a:off x="3506911" y="1346064"/>
        <a:ext cx="1750888" cy="1145725"/>
      </dsp:txXfrm>
    </dsp:sp>
    <dsp:sp modelId="{FCE677E8-0A77-4416-BA89-8AFEA82006E5}">
      <dsp:nvSpPr>
        <dsp:cNvPr id="0" name=""/>
        <dsp:cNvSpPr/>
      </dsp:nvSpPr>
      <dsp:spPr>
        <a:xfrm>
          <a:off x="5257800" y="1346064"/>
          <a:ext cx="1750888" cy="114572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AU" sz="1600" kern="1200"/>
            <a:t>Complaints Handling Policy and Procedures (Standard 6)</a:t>
          </a:r>
          <a:endParaRPr lang="en-US" sz="1600" kern="1200"/>
        </a:p>
      </dsp:txBody>
      <dsp:txXfrm>
        <a:off x="5257800" y="1346064"/>
        <a:ext cx="1750888" cy="1145725"/>
      </dsp:txXfrm>
    </dsp:sp>
    <dsp:sp modelId="{C0D942ED-AF06-4B65-8F88-F953ACA1A3D0}">
      <dsp:nvSpPr>
        <dsp:cNvPr id="0" name=""/>
        <dsp:cNvSpPr/>
      </dsp:nvSpPr>
      <dsp:spPr>
        <a:xfrm>
          <a:off x="7008688" y="1346064"/>
          <a:ext cx="1750888" cy="114572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AU" sz="1600" kern="1200"/>
            <a:t>Reporting Obligations (Standards 6)</a:t>
          </a:r>
          <a:endParaRPr lang="en-US" sz="1600" kern="1200"/>
        </a:p>
      </dsp:txBody>
      <dsp:txXfrm>
        <a:off x="7008688" y="1346064"/>
        <a:ext cx="1750888" cy="1145725"/>
      </dsp:txXfrm>
    </dsp:sp>
    <dsp:sp modelId="{68825E47-06DD-46A6-ACF5-56AA0E7A01DC}">
      <dsp:nvSpPr>
        <dsp:cNvPr id="0" name=""/>
        <dsp:cNvSpPr/>
      </dsp:nvSpPr>
      <dsp:spPr>
        <a:xfrm>
          <a:off x="8759576" y="1346064"/>
          <a:ext cx="1750888" cy="114572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AU" sz="1600" kern="1200"/>
            <a:t>e-Safety Training (Standard 8)</a:t>
          </a:r>
          <a:endParaRPr lang="en-US" sz="1600" kern="1200"/>
        </a:p>
      </dsp:txBody>
      <dsp:txXfrm>
        <a:off x="8759576" y="1346064"/>
        <a:ext cx="1750888" cy="11457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368B9-18FE-4684-802B-D9F2465DF3D7}">
      <dsp:nvSpPr>
        <dsp:cNvPr id="0" name=""/>
        <dsp:cNvSpPr/>
      </dsp:nvSpPr>
      <dsp:spPr>
        <a:xfrm>
          <a:off x="529431" y="0"/>
          <a:ext cx="3613150" cy="3613150"/>
        </a:xfrm>
        <a:prstGeom prst="ellipse">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kern="1200"/>
            <a:t>Indicators</a:t>
          </a:r>
        </a:p>
      </dsp:txBody>
      <dsp:txXfrm>
        <a:off x="1704608" y="180657"/>
        <a:ext cx="1262795" cy="541972"/>
      </dsp:txXfrm>
    </dsp:sp>
    <dsp:sp modelId="{D6DE851B-7EB7-4EDE-8177-FB089F17110D}">
      <dsp:nvSpPr>
        <dsp:cNvPr id="0" name=""/>
        <dsp:cNvSpPr/>
      </dsp:nvSpPr>
      <dsp:spPr>
        <a:xfrm>
          <a:off x="981075" y="903287"/>
          <a:ext cx="2709862" cy="2709862"/>
        </a:xfrm>
        <a:prstGeom prst="ellipse">
          <a:avLst/>
        </a:prstGeom>
        <a:solidFill>
          <a:schemeClr val="accent6">
            <a:shade val="80000"/>
            <a:hueOff val="160640"/>
            <a:satOff val="-6455"/>
            <a:lumOff val="138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kern="1200"/>
            <a:t>Criteria</a:t>
          </a:r>
        </a:p>
      </dsp:txBody>
      <dsp:txXfrm>
        <a:off x="1704608" y="1072653"/>
        <a:ext cx="1262795" cy="508099"/>
      </dsp:txXfrm>
    </dsp:sp>
    <dsp:sp modelId="{35727BC5-9BA7-40D8-A6C1-D79AA74FD7C3}">
      <dsp:nvSpPr>
        <dsp:cNvPr id="0" name=""/>
        <dsp:cNvSpPr/>
      </dsp:nvSpPr>
      <dsp:spPr>
        <a:xfrm>
          <a:off x="1432719" y="1806575"/>
          <a:ext cx="1806575" cy="1806575"/>
        </a:xfrm>
        <a:prstGeom prst="ellipse">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kern="1200"/>
            <a:t>Standards</a:t>
          </a:r>
        </a:p>
      </dsp:txBody>
      <dsp:txXfrm>
        <a:off x="1697285" y="2258218"/>
        <a:ext cx="1277441" cy="9032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FFD83-B4C6-4153-823C-D25FE1F113C3}">
      <dsp:nvSpPr>
        <dsp:cNvPr id="0" name=""/>
        <dsp:cNvSpPr/>
      </dsp:nvSpPr>
      <dsp:spPr>
        <a:xfrm rot="16200000">
          <a:off x="-465119" y="466450"/>
          <a:ext cx="4393982" cy="3461080"/>
        </a:xfrm>
        <a:prstGeom prst="flowChartManualOperati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7950" tIns="0" rIns="107652" bIns="0" numCol="1" spcCol="1270" anchor="t" anchorCtr="0">
          <a:noAutofit/>
        </a:bodyPr>
        <a:lstStyle/>
        <a:p>
          <a:pPr marL="0" lvl="0" indent="0" algn="l" defTabSz="755650">
            <a:lnSpc>
              <a:spcPct val="90000"/>
            </a:lnSpc>
            <a:spcBef>
              <a:spcPct val="0"/>
            </a:spcBef>
            <a:spcAft>
              <a:spcPct val="35000"/>
            </a:spcAft>
            <a:buNone/>
          </a:pPr>
          <a:r>
            <a:rPr lang="en-AU" sz="1700" kern="1200" dirty="0"/>
            <a:t>SERVICE AGREEMENT</a:t>
          </a:r>
        </a:p>
        <a:p>
          <a:pPr marL="0" lvl="0" indent="0" algn="l" defTabSz="755650">
            <a:lnSpc>
              <a:spcPct val="90000"/>
            </a:lnSpc>
            <a:spcBef>
              <a:spcPct val="0"/>
            </a:spcBef>
            <a:spcAft>
              <a:spcPct val="35000"/>
            </a:spcAft>
            <a:buNone/>
          </a:pPr>
          <a:endParaRPr lang="en-AU" sz="1700" kern="1200" dirty="0"/>
        </a:p>
        <a:p>
          <a:pPr marL="0" lvl="0" indent="0" algn="l" defTabSz="755650">
            <a:lnSpc>
              <a:spcPct val="90000"/>
            </a:lnSpc>
            <a:spcBef>
              <a:spcPct val="0"/>
            </a:spcBef>
            <a:spcAft>
              <a:spcPct val="35000"/>
            </a:spcAft>
            <a:buNone/>
          </a:pPr>
          <a:r>
            <a:rPr lang="en-AU" sz="1700" kern="1200" dirty="0"/>
            <a:t>To establish contractual agreement between ACSL &amp; Church Authorities &amp; gather key entity information.</a:t>
          </a:r>
        </a:p>
        <a:p>
          <a:pPr marL="114300" lvl="1" indent="-114300" algn="l" defTabSz="577850">
            <a:lnSpc>
              <a:spcPct val="90000"/>
            </a:lnSpc>
            <a:spcBef>
              <a:spcPct val="0"/>
            </a:spcBef>
            <a:spcAft>
              <a:spcPct val="15000"/>
            </a:spcAft>
            <a:buChar char="•"/>
          </a:pPr>
          <a:r>
            <a:rPr lang="en-AU" sz="1300" b="1" kern="1200"/>
            <a:t>Service Agreement</a:t>
          </a:r>
        </a:p>
        <a:p>
          <a:pPr marL="114300" lvl="1" indent="-114300" algn="l" defTabSz="577850">
            <a:lnSpc>
              <a:spcPct val="90000"/>
            </a:lnSpc>
            <a:spcBef>
              <a:spcPct val="0"/>
            </a:spcBef>
            <a:spcAft>
              <a:spcPct val="15000"/>
            </a:spcAft>
            <a:buChar char="•"/>
          </a:pPr>
          <a:r>
            <a:rPr lang="en-AU" sz="1300" b="1" kern="1200"/>
            <a:t>Entity Demographics</a:t>
          </a:r>
        </a:p>
        <a:p>
          <a:pPr marL="114300" lvl="1" indent="-114300" algn="l" defTabSz="577850">
            <a:lnSpc>
              <a:spcPct val="90000"/>
            </a:lnSpc>
            <a:spcBef>
              <a:spcPct val="0"/>
            </a:spcBef>
            <a:spcAft>
              <a:spcPct val="15000"/>
            </a:spcAft>
            <a:buChar char="•"/>
          </a:pPr>
          <a:r>
            <a:rPr lang="en-AU" sz="1300" b="1" kern="1200"/>
            <a:t>Estimated Fee (10% on signing)</a:t>
          </a:r>
        </a:p>
        <a:p>
          <a:pPr marL="114300" lvl="1" indent="-114300" algn="l" defTabSz="577850">
            <a:lnSpc>
              <a:spcPct val="90000"/>
            </a:lnSpc>
            <a:spcBef>
              <a:spcPct val="0"/>
            </a:spcBef>
            <a:spcAft>
              <a:spcPct val="15000"/>
            </a:spcAft>
            <a:buChar char="•"/>
          </a:pPr>
          <a:r>
            <a:rPr lang="en-AU" sz="1300" b="1" kern="1200"/>
            <a:t>Timing of Audit</a:t>
          </a:r>
        </a:p>
      </dsp:txBody>
      <dsp:txXfrm rot="5400000">
        <a:off x="1332" y="878795"/>
        <a:ext cx="3461080" cy="2636390"/>
      </dsp:txXfrm>
    </dsp:sp>
    <dsp:sp modelId="{1833E311-D886-450C-88C4-816475D266EA}">
      <dsp:nvSpPr>
        <dsp:cNvPr id="0" name=""/>
        <dsp:cNvSpPr/>
      </dsp:nvSpPr>
      <dsp:spPr>
        <a:xfrm rot="16200000">
          <a:off x="3255542" y="466450"/>
          <a:ext cx="4393982" cy="3461080"/>
        </a:xfrm>
        <a:prstGeom prst="flowChartManualOperati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7950" tIns="0" rIns="107652" bIns="0" numCol="1" spcCol="1270" anchor="t" anchorCtr="0">
          <a:noAutofit/>
        </a:bodyPr>
        <a:lstStyle/>
        <a:p>
          <a:pPr marL="0" lvl="0" indent="0" algn="l" defTabSz="755650">
            <a:lnSpc>
              <a:spcPct val="90000"/>
            </a:lnSpc>
            <a:spcBef>
              <a:spcPct val="0"/>
            </a:spcBef>
            <a:spcAft>
              <a:spcPct val="35000"/>
            </a:spcAft>
            <a:buNone/>
          </a:pPr>
          <a:r>
            <a:rPr lang="en-AU" sz="1700" kern="1200"/>
            <a:t>AUDIT PLAN AND CYCLE</a:t>
          </a:r>
        </a:p>
        <a:p>
          <a:pPr marL="0" lvl="0" indent="0" algn="l" defTabSz="755650">
            <a:lnSpc>
              <a:spcPct val="90000"/>
            </a:lnSpc>
            <a:spcBef>
              <a:spcPct val="0"/>
            </a:spcBef>
            <a:spcAft>
              <a:spcPct val="35000"/>
            </a:spcAft>
            <a:buNone/>
          </a:pPr>
          <a:endParaRPr lang="en-AU" sz="1700" kern="1200"/>
        </a:p>
        <a:p>
          <a:pPr marL="0" lvl="0" indent="0" algn="l" defTabSz="755650">
            <a:lnSpc>
              <a:spcPct val="90000"/>
            </a:lnSpc>
            <a:spcBef>
              <a:spcPct val="0"/>
            </a:spcBef>
            <a:spcAft>
              <a:spcPct val="35000"/>
            </a:spcAft>
            <a:buNone/>
          </a:pPr>
          <a:r>
            <a:rPr lang="en-AU" sz="1700" kern="1200"/>
            <a:t>To hold Church Authorities &amp; leaders accountable on a regular basis &amp; ensure ongoing compliance.</a:t>
          </a:r>
        </a:p>
        <a:p>
          <a:pPr marL="114300" lvl="1" indent="-114300" algn="l" defTabSz="577850">
            <a:lnSpc>
              <a:spcPct val="90000"/>
            </a:lnSpc>
            <a:spcBef>
              <a:spcPct val="0"/>
            </a:spcBef>
            <a:spcAft>
              <a:spcPct val="15000"/>
            </a:spcAft>
            <a:buChar char="•"/>
          </a:pPr>
          <a:r>
            <a:rPr lang="en-AU" sz="1300" b="1" kern="1200" dirty="0"/>
            <a:t>3 year cycle</a:t>
          </a:r>
        </a:p>
        <a:p>
          <a:pPr marL="114300" lvl="1" indent="-114300" algn="l" defTabSz="577850">
            <a:lnSpc>
              <a:spcPct val="90000"/>
            </a:lnSpc>
            <a:spcBef>
              <a:spcPct val="0"/>
            </a:spcBef>
            <a:spcAft>
              <a:spcPct val="15000"/>
            </a:spcAft>
            <a:buChar char="•"/>
          </a:pPr>
          <a:r>
            <a:rPr lang="en-AU" sz="1300" b="1" kern="1200"/>
            <a:t>Self – Assessment</a:t>
          </a:r>
        </a:p>
        <a:p>
          <a:pPr marL="114300" lvl="1" indent="-114300" algn="l" defTabSz="577850">
            <a:lnSpc>
              <a:spcPct val="90000"/>
            </a:lnSpc>
            <a:spcBef>
              <a:spcPct val="0"/>
            </a:spcBef>
            <a:spcAft>
              <a:spcPct val="15000"/>
            </a:spcAft>
            <a:buChar char="•"/>
          </a:pPr>
          <a:r>
            <a:rPr lang="en-AU" sz="1300" b="1" kern="1200"/>
            <a:t>Declaration of Assurance &amp; Compliance for regulated activities</a:t>
          </a:r>
        </a:p>
        <a:p>
          <a:pPr marL="114300" lvl="1" indent="-114300" algn="l" defTabSz="577850">
            <a:lnSpc>
              <a:spcPct val="90000"/>
            </a:lnSpc>
            <a:spcBef>
              <a:spcPct val="0"/>
            </a:spcBef>
            <a:spcAft>
              <a:spcPct val="15000"/>
            </a:spcAft>
            <a:buChar char="•"/>
          </a:pPr>
          <a:r>
            <a:rPr lang="en-AU" sz="1300" b="1" kern="1200"/>
            <a:t>Annual Compliance Exception Report</a:t>
          </a:r>
        </a:p>
      </dsp:txBody>
      <dsp:txXfrm rot="5400000">
        <a:off x="3721993" y="878795"/>
        <a:ext cx="3461080" cy="2636390"/>
      </dsp:txXfrm>
    </dsp:sp>
    <dsp:sp modelId="{608F9D30-53AA-4C93-8F1F-0F3A9211C7F9}">
      <dsp:nvSpPr>
        <dsp:cNvPr id="0" name=""/>
        <dsp:cNvSpPr/>
      </dsp:nvSpPr>
      <dsp:spPr>
        <a:xfrm rot="16200000">
          <a:off x="6976203" y="466450"/>
          <a:ext cx="4393982" cy="3461080"/>
        </a:xfrm>
        <a:prstGeom prst="flowChartManualOperati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7950" tIns="0" rIns="107652" bIns="0" numCol="1" spcCol="1270" anchor="t" anchorCtr="0">
          <a:noAutofit/>
        </a:bodyPr>
        <a:lstStyle/>
        <a:p>
          <a:pPr marL="0" lvl="0" indent="0" algn="l" defTabSz="755650">
            <a:lnSpc>
              <a:spcPct val="90000"/>
            </a:lnSpc>
            <a:spcBef>
              <a:spcPct val="0"/>
            </a:spcBef>
            <a:spcAft>
              <a:spcPct val="35000"/>
            </a:spcAft>
            <a:buNone/>
          </a:pPr>
          <a:r>
            <a:rPr lang="en-AU" sz="1700" kern="1200"/>
            <a:t>PUBLIC REPORTING</a:t>
          </a:r>
        </a:p>
        <a:p>
          <a:pPr marL="0" lvl="0" indent="0" algn="l" defTabSz="755650">
            <a:lnSpc>
              <a:spcPct val="90000"/>
            </a:lnSpc>
            <a:spcBef>
              <a:spcPct val="0"/>
            </a:spcBef>
            <a:spcAft>
              <a:spcPct val="35000"/>
            </a:spcAft>
            <a:buNone/>
          </a:pPr>
          <a:endParaRPr lang="en-AU" sz="1700" kern="1200"/>
        </a:p>
        <a:p>
          <a:pPr marL="0" lvl="0" indent="0" algn="l" defTabSz="755650">
            <a:lnSpc>
              <a:spcPct val="90000"/>
            </a:lnSpc>
            <a:spcBef>
              <a:spcPct val="0"/>
            </a:spcBef>
            <a:spcAft>
              <a:spcPct val="35000"/>
            </a:spcAft>
            <a:buNone/>
          </a:pPr>
          <a:r>
            <a:rPr lang="en-AU" sz="1700" kern="1200"/>
            <a:t>To hold Church Authorities publicly to account while ensuring there isn’t disproportionate individual attention.</a:t>
          </a:r>
        </a:p>
        <a:p>
          <a:pPr marL="114300" lvl="1" indent="-114300" algn="l" defTabSz="577850">
            <a:lnSpc>
              <a:spcPct val="90000"/>
            </a:lnSpc>
            <a:spcBef>
              <a:spcPct val="0"/>
            </a:spcBef>
            <a:spcAft>
              <a:spcPct val="15000"/>
            </a:spcAft>
            <a:buChar char="•"/>
          </a:pPr>
          <a:r>
            <a:rPr lang="en-AU" sz="1300" b="1" kern="1200"/>
            <a:t>Audit Reports published online regularly in groups</a:t>
          </a:r>
        </a:p>
        <a:p>
          <a:pPr marL="114300" lvl="1" indent="-114300" algn="l" defTabSz="577850">
            <a:lnSpc>
              <a:spcPct val="90000"/>
            </a:lnSpc>
            <a:spcBef>
              <a:spcPct val="0"/>
            </a:spcBef>
            <a:spcAft>
              <a:spcPct val="15000"/>
            </a:spcAft>
            <a:buChar char="•"/>
          </a:pPr>
          <a:r>
            <a:rPr lang="en-AU" sz="1300" b="1" kern="1200" dirty="0"/>
            <a:t>ACSL Annual Report of yearly outcome &amp; performance</a:t>
          </a:r>
        </a:p>
      </dsp:txBody>
      <dsp:txXfrm rot="5400000">
        <a:off x="7442654" y="878795"/>
        <a:ext cx="3461080" cy="26363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628865AC-F16C-43F5-8C9B-7313EF4DBE6F}" type="datetimeFigureOut">
              <a:rPr lang="en-AU" smtClean="0"/>
              <a:t>27/04/2021</a:t>
            </a:fld>
            <a:endParaRPr lang="en-AU"/>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30484D32-375D-474E-B407-3F7F372E4DD2}" type="slidenum">
              <a:rPr lang="en-AU" smtClean="0"/>
              <a:t>‹#›</a:t>
            </a:fld>
            <a:endParaRPr lang="en-AU"/>
          </a:p>
        </p:txBody>
      </p:sp>
    </p:spTree>
    <p:extLst>
      <p:ext uri="{BB962C8B-B14F-4D97-AF65-F5344CB8AC3E}">
        <p14:creationId xmlns:p14="http://schemas.microsoft.com/office/powerpoint/2010/main" val="2995552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VScmMdmZ_1Y&amp;t=12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ML83WlNjquc&amp;feature=youtu.b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What you need to know and understand about Child </a:t>
            </a:r>
            <a:r>
              <a:rPr lang="en-AU"/>
              <a:t>Safe Standards </a:t>
            </a:r>
          </a:p>
        </p:txBody>
      </p:sp>
      <p:sp>
        <p:nvSpPr>
          <p:cNvPr id="4" name="Slide Number Placeholder 3"/>
          <p:cNvSpPr>
            <a:spLocks noGrp="1"/>
          </p:cNvSpPr>
          <p:nvPr>
            <p:ph type="sldNum" sz="quarter" idx="5"/>
          </p:nvPr>
        </p:nvSpPr>
        <p:spPr/>
        <p:txBody>
          <a:bodyPr/>
          <a:lstStyle/>
          <a:p>
            <a:fld id="{30484D32-375D-474E-B407-3F7F372E4DD2}" type="slidenum">
              <a:rPr lang="en-AU" smtClean="0"/>
              <a:t>1</a:t>
            </a:fld>
            <a:endParaRPr lang="en-AU"/>
          </a:p>
        </p:txBody>
      </p:sp>
    </p:spTree>
    <p:extLst>
      <p:ext uri="{BB962C8B-B14F-4D97-AF65-F5344CB8AC3E}">
        <p14:creationId xmlns:p14="http://schemas.microsoft.com/office/powerpoint/2010/main" val="1543788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If you refer to your packs, this Resource sheet has an overview of all 3 Standards side by side.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 main points are: </a:t>
            </a:r>
          </a:p>
          <a:p>
            <a:endParaRPr lang="en-A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a:solidFill>
                  <a:schemeClr val="tx1"/>
                </a:solidFill>
                <a:effectLst/>
                <a:latin typeface="+mn-lt"/>
                <a:ea typeface="+mn-ea"/>
                <a:cs typeface="+mn-cs"/>
              </a:rPr>
              <a:t>The Child Safe Standards are consistent across the 3 levels: NCSS; NSW Child Safe Standards; and the overarching National Principles of a Child Safe Organisation.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All Standards were derived from the recommendations of the Royal Commission. </a:t>
            </a:r>
          </a:p>
          <a:p>
            <a:pPr marL="0" indent="0">
              <a:buFont typeface="Arial" panose="020B0604020202020204" pitchFamily="34" charset="0"/>
              <a:buNone/>
            </a:pPr>
            <a:endParaRPr lang="en-AU" sz="1200" kern="1200" dirty="0">
              <a:solidFill>
                <a:schemeClr val="tx1"/>
              </a:solidFill>
              <a:effectLst/>
              <a:latin typeface="+mn-lt"/>
              <a:ea typeface="+mn-ea"/>
              <a:cs typeface="+mn-cs"/>
            </a:endParaRPr>
          </a:p>
          <a:p>
            <a:pPr marL="0" indent="0">
              <a:buFont typeface="Arial" panose="020B0604020202020204" pitchFamily="34" charset="0"/>
              <a:buNone/>
            </a:pPr>
            <a:r>
              <a:rPr lang="en-AU" sz="1200" kern="1200" dirty="0">
                <a:solidFill>
                  <a:schemeClr val="tx1"/>
                </a:solidFill>
                <a:effectLst/>
                <a:latin typeface="+mn-lt"/>
                <a:ea typeface="+mn-ea"/>
                <a:cs typeface="+mn-cs"/>
              </a:rPr>
              <a:t>We will </a:t>
            </a:r>
            <a:r>
              <a:rPr lang="en-AU" sz="1200" b="1" u="sng" kern="1200" dirty="0">
                <a:solidFill>
                  <a:schemeClr val="tx1"/>
                </a:solidFill>
                <a:effectLst/>
                <a:latin typeface="+mn-lt"/>
                <a:ea typeface="+mn-ea"/>
                <a:cs typeface="+mn-cs"/>
              </a:rPr>
              <a:t>be subject to an Audit under the NSW Child Safe Standards</a:t>
            </a:r>
            <a:r>
              <a:rPr lang="en-AU" sz="1200" kern="1200" dirty="0">
                <a:solidFill>
                  <a:schemeClr val="tx1"/>
                </a:solidFill>
                <a:effectLst/>
                <a:latin typeface="+mn-lt"/>
                <a:ea typeface="+mn-ea"/>
                <a:cs typeface="+mn-cs"/>
              </a:rPr>
              <a:t>. If we’re compliant with one, we’ll be compliant with all of them. </a:t>
            </a:r>
          </a:p>
          <a:p>
            <a:pPr marL="0" indent="0">
              <a:buFont typeface="Arial" panose="020B0604020202020204" pitchFamily="34" charset="0"/>
              <a:buNone/>
            </a:pPr>
            <a:endParaRPr lang="en-AU"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0484D32-375D-474E-B407-3F7F372E4DD2}" type="slidenum">
              <a:rPr lang="en-AU" smtClean="0"/>
              <a:t>10</a:t>
            </a:fld>
            <a:endParaRPr lang="en-AU"/>
          </a:p>
        </p:txBody>
      </p:sp>
    </p:spTree>
    <p:extLst>
      <p:ext uri="{BB962C8B-B14F-4D97-AF65-F5344CB8AC3E}">
        <p14:creationId xmlns:p14="http://schemas.microsoft.com/office/powerpoint/2010/main" val="2974497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0" i="0" kern="1200" dirty="0">
              <a:solidFill>
                <a:schemeClr val="tx1"/>
              </a:solidFill>
              <a:effectLst/>
              <a:latin typeface="+mn-lt"/>
              <a:ea typeface="+mn-ea"/>
              <a:cs typeface="+mn-cs"/>
            </a:endParaRPr>
          </a:p>
          <a:p>
            <a:r>
              <a:rPr lang="en-AU" b="0" dirty="0"/>
              <a:t>2</a:t>
            </a:r>
            <a:r>
              <a:rPr lang="en-AU" b="0" baseline="30000" dirty="0"/>
              <a:t>nd</a:t>
            </a:r>
            <a:r>
              <a:rPr lang="en-AU" b="0" dirty="0"/>
              <a:t> page of the Resource/ handout. </a:t>
            </a:r>
          </a:p>
          <a:p>
            <a:endParaRPr lang="en-AU" b="0" dirty="0"/>
          </a:p>
        </p:txBody>
      </p:sp>
      <p:sp>
        <p:nvSpPr>
          <p:cNvPr id="4" name="Slide Number Placeholder 3"/>
          <p:cNvSpPr>
            <a:spLocks noGrp="1"/>
          </p:cNvSpPr>
          <p:nvPr>
            <p:ph type="sldNum" sz="quarter" idx="5"/>
          </p:nvPr>
        </p:nvSpPr>
        <p:spPr/>
        <p:txBody>
          <a:bodyPr/>
          <a:lstStyle/>
          <a:p>
            <a:fld id="{30484D32-375D-474E-B407-3F7F372E4DD2}" type="slidenum">
              <a:rPr lang="en-AU" smtClean="0"/>
              <a:t>11</a:t>
            </a:fld>
            <a:endParaRPr lang="en-AU"/>
          </a:p>
        </p:txBody>
      </p:sp>
    </p:spTree>
    <p:extLst>
      <p:ext uri="{BB962C8B-B14F-4D97-AF65-F5344CB8AC3E}">
        <p14:creationId xmlns:p14="http://schemas.microsoft.com/office/powerpoint/2010/main" val="4215495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make the standards not so overwhelming, CPSL (Catholic Professional Standards Ltd) have grouped the standards into 4 groups with a title that encompasses the desired outcome of the standards.</a:t>
            </a:r>
          </a:p>
          <a:p>
            <a:endParaRPr lang="en-AU" dirty="0"/>
          </a:p>
          <a:p>
            <a:r>
              <a:rPr lang="en-AU" dirty="0"/>
              <a:t>We will explore these 4 groups a little more and provide key elements of each.</a:t>
            </a:r>
          </a:p>
          <a:p>
            <a:endParaRPr lang="en-AU" dirty="0"/>
          </a:p>
          <a:p>
            <a:r>
              <a:rPr lang="en-AU" dirty="0"/>
              <a:t>The NCSS also has an implementation guide. (Hold up the Guide). (Page 4 of the NCSS refers to Support materials, education and training, implementation and review details and resources). </a:t>
            </a:r>
          </a:p>
          <a:p>
            <a:endParaRPr lang="en-AU" dirty="0"/>
          </a:p>
          <a:p>
            <a:r>
              <a:rPr lang="en-AU" dirty="0"/>
              <a:t>Use the Handouts from the previous slide to follow along as we discuss how the Standards fit together. </a:t>
            </a:r>
          </a:p>
          <a:p>
            <a:endParaRPr lang="en-AU" dirty="0"/>
          </a:p>
          <a:p>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5BBA9997-9813-4709-8377-FCDF49B0954B}" type="slidenum">
              <a:rPr lang="en-AU" smtClean="0"/>
              <a:t>12</a:t>
            </a:fld>
            <a:endParaRPr lang="en-AU"/>
          </a:p>
        </p:txBody>
      </p:sp>
    </p:spTree>
    <p:extLst>
      <p:ext uri="{BB962C8B-B14F-4D97-AF65-F5344CB8AC3E}">
        <p14:creationId xmlns:p14="http://schemas.microsoft.com/office/powerpoint/2010/main" val="1674176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The first lot of desired outcomes refers to having strong leadership and mechanisms for monitoring and improving the safeguarding culture of the organisation. </a:t>
            </a:r>
          </a:p>
          <a:p>
            <a:pPr marL="0" indent="0">
              <a:buFont typeface="Arial" panose="020B0604020202020204" pitchFamily="34" charset="0"/>
              <a:buNone/>
            </a:pPr>
            <a:r>
              <a:rPr lang="en-AU" dirty="0"/>
              <a:t>They are based on Standards 1 &amp; 9.</a:t>
            </a:r>
          </a:p>
          <a:p>
            <a:pPr marL="0" indent="0">
              <a:buFont typeface="Arial" panose="020B0604020202020204" pitchFamily="34" charset="0"/>
              <a:buNone/>
            </a:pPr>
            <a:endParaRPr lang="en-AU" dirty="0"/>
          </a:p>
          <a:p>
            <a:pPr marL="0" indent="0">
              <a:buFont typeface="Arial" panose="020B0604020202020204" pitchFamily="34" charset="0"/>
              <a:buNone/>
            </a:pPr>
            <a:r>
              <a:rPr lang="en-AU" b="1"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Standard 1: states that Child Safeguarding is embedded in the Institution’s leadership, governance and culture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Standard 9: that there is Continuous improvement: Entities regularly review and improve implementation of their systems for keeping children safe.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dirty="0"/>
          </a:p>
          <a:p>
            <a:pPr marL="0" indent="0">
              <a:buFontTx/>
              <a:buNone/>
            </a:pPr>
            <a:endParaRPr lang="en-AU" dirty="0"/>
          </a:p>
          <a:p>
            <a:pPr marL="0" indent="0">
              <a:buFontTx/>
              <a:buNone/>
            </a:pPr>
            <a:endParaRPr lang="en-AU" dirty="0"/>
          </a:p>
          <a:p>
            <a:pPr marL="0" indent="0">
              <a:buFontTx/>
              <a:buNone/>
            </a:pPr>
            <a:endParaRPr lang="en-AU" dirty="0"/>
          </a:p>
          <a:p>
            <a:endParaRPr lang="en-AU" dirty="0"/>
          </a:p>
        </p:txBody>
      </p:sp>
      <p:sp>
        <p:nvSpPr>
          <p:cNvPr id="4" name="Slide Number Placeholder 3"/>
          <p:cNvSpPr>
            <a:spLocks noGrp="1"/>
          </p:cNvSpPr>
          <p:nvPr>
            <p:ph type="sldNum" sz="quarter" idx="10"/>
          </p:nvPr>
        </p:nvSpPr>
        <p:spPr/>
        <p:txBody>
          <a:bodyPr/>
          <a:lstStyle/>
          <a:p>
            <a:fld id="{5BBA9997-9813-4709-8377-FCDF49B0954B}" type="slidenum">
              <a:rPr lang="en-AU" smtClean="0"/>
              <a:t>13</a:t>
            </a:fld>
            <a:endParaRPr lang="en-AU"/>
          </a:p>
        </p:txBody>
      </p:sp>
    </p:spTree>
    <p:extLst>
      <p:ext uri="{BB962C8B-B14F-4D97-AF65-F5344CB8AC3E}">
        <p14:creationId xmlns:p14="http://schemas.microsoft.com/office/powerpoint/2010/main" val="2896196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Standard 1: states that Child Safeguarding is embedded in the Institution’s leadership, governance and culture</a:t>
            </a:r>
          </a:p>
          <a:p>
            <a:pPr marL="0" indent="0">
              <a:buFont typeface="Arial" panose="020B0604020202020204" pitchFamily="34" charset="0"/>
              <a:buNone/>
            </a:pPr>
            <a:endParaRPr lang="en-AU" b="1" dirty="0"/>
          </a:p>
          <a:p>
            <a:pPr marL="0" indent="0">
              <a:buFont typeface="Arial" panose="020B0604020202020204" pitchFamily="34" charset="0"/>
              <a:buNone/>
            </a:pPr>
            <a:r>
              <a:rPr lang="en-AU" b="1" dirty="0"/>
              <a:t>Why is Standard 1 important?</a:t>
            </a:r>
          </a:p>
          <a:p>
            <a:pPr marL="0" indent="0">
              <a:buFont typeface="Arial" panose="020B0604020202020204" pitchFamily="34" charset="0"/>
              <a:buNone/>
            </a:pPr>
            <a:endParaRPr lang="en-AU" b="1" dirty="0"/>
          </a:p>
          <a:p>
            <a:pPr marL="0" indent="0">
              <a:buFont typeface="Arial" panose="020B0604020202020204" pitchFamily="34" charset="0"/>
              <a:buNone/>
            </a:pPr>
            <a:r>
              <a:rPr lang="en-AU" b="0" dirty="0"/>
              <a:t>If we have a leadership team that is committed to providing safe environments, children are less likely to be exposed to harm and abuse. </a:t>
            </a:r>
          </a:p>
          <a:p>
            <a:pPr marL="0" indent="0">
              <a:buFont typeface="Arial" panose="020B0604020202020204" pitchFamily="34" charset="0"/>
              <a:buNone/>
            </a:pPr>
            <a:endParaRPr lang="en-AU" b="0" dirty="0"/>
          </a:p>
          <a:p>
            <a:pPr marL="0" indent="0">
              <a:buFont typeface="Arial" panose="020B0604020202020204" pitchFamily="34" charset="0"/>
              <a:buNone/>
            </a:pPr>
            <a:r>
              <a:rPr lang="en-AU" dirty="0"/>
              <a:t>A child safe culture is a set of values and practices that guide the attitudes and behaviour of all staff. Good leaders champion these values and embed them in organisational governance. </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Leadership that keeps children safe is demonstrated by personal behaviour, having child safe practices, putting children first, prioritising training and education, and having a culture of continuous improvement. </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Leadership extends to all staff as they share the responsibility for keeping children safe.</a:t>
            </a:r>
          </a:p>
          <a:p>
            <a:pPr marL="0" indent="0">
              <a:buFont typeface="Arial" panose="020B0604020202020204" pitchFamily="34" charset="0"/>
              <a:buNone/>
            </a:pPr>
            <a:endParaRPr lang="en-AU" b="1" dirty="0"/>
          </a:p>
          <a:p>
            <a:pPr marL="0" indent="0">
              <a:buFont typeface="Arial" panose="020B0604020202020204" pitchFamily="34" charset="0"/>
              <a:buNone/>
            </a:pPr>
            <a:r>
              <a:rPr lang="en-AU" b="1" dirty="0"/>
              <a:t>What should we be doing? </a:t>
            </a:r>
          </a:p>
          <a:p>
            <a:pPr marL="0" indent="0">
              <a:buFont typeface="Arial" panose="020B0604020202020204" pitchFamily="34" charset="0"/>
              <a:buNone/>
            </a:pPr>
            <a:r>
              <a:rPr lang="en-AU" dirty="0"/>
              <a:t>• The organisation makes a public commitment to child safety, and leaders champion a child safe culture both inside and outside the organisation.</a:t>
            </a:r>
          </a:p>
          <a:p>
            <a:pPr marL="0" indent="0">
              <a:buFontTx/>
              <a:buNone/>
            </a:pPr>
            <a:endParaRPr lang="en-AU" dirty="0"/>
          </a:p>
          <a:p>
            <a:pPr marL="0" indent="0">
              <a:buFontTx/>
              <a:buNone/>
            </a:pPr>
            <a:r>
              <a:rPr lang="en-AU" dirty="0"/>
              <a:t>How do you champion a Child Safe Culture?</a:t>
            </a:r>
          </a:p>
          <a:p>
            <a:pPr marL="0" indent="0">
              <a:buFontTx/>
              <a:buNone/>
            </a:pPr>
            <a:r>
              <a:rPr lang="en-AU" dirty="0"/>
              <a:t>By:  </a:t>
            </a:r>
          </a:p>
          <a:p>
            <a:pPr marL="171450" indent="-171450">
              <a:buFontTx/>
              <a:buChar char="-"/>
            </a:pPr>
            <a:r>
              <a:rPr lang="en-AU" dirty="0"/>
              <a:t>Creating a safe space for children to make disclosures where the child’s voice is always heard and believed;</a:t>
            </a:r>
          </a:p>
          <a:p>
            <a:pPr marL="171450" indent="-171450">
              <a:buFontTx/>
              <a:buChar char="-"/>
            </a:pPr>
            <a:r>
              <a:rPr lang="en-AU" dirty="0"/>
              <a:t>Increased awareness of risk and how to mitigate risk – having a child protection lens in all areas of the community; </a:t>
            </a:r>
          </a:p>
          <a:p>
            <a:pPr marL="171450" indent="-171450">
              <a:buFontTx/>
              <a:buChar char="-"/>
            </a:pPr>
            <a:r>
              <a:rPr lang="en-AU" dirty="0"/>
              <a:t>Oversight from the Safeguarding office, where experienced practitioners provide advice and guidance based on current/relevant field experience and are up to date with evidence based practice, and</a:t>
            </a:r>
          </a:p>
          <a:p>
            <a:pPr marL="171450" indent="-171450">
              <a:buFontTx/>
              <a:buChar char="-"/>
            </a:pPr>
            <a:r>
              <a:rPr lang="en-AU" dirty="0"/>
              <a:t>Through research and changes in the government and NGO sector.   </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Child safety is a shared responsibility at all levels of the organisation. </a:t>
            </a:r>
          </a:p>
          <a:p>
            <a:pPr marL="0" indent="0">
              <a:buFont typeface="Arial" panose="020B0604020202020204" pitchFamily="34" charset="0"/>
              <a:buNone/>
            </a:pPr>
            <a:r>
              <a:rPr lang="en-AU" dirty="0"/>
              <a:t>• Risk management plans focus on identifying, preventing and lowering risks to children.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 Staff understand and comply with Codes of Conduct that sets clear behavioural standards when interacting with children. volunteers/contractors. Basically our policies and procedures that ensure our organisation is child safe. </a:t>
            </a:r>
          </a:p>
          <a:p>
            <a:pPr marL="0" indent="0">
              <a:buFont typeface="Arial" panose="020B0604020202020204" pitchFamily="34" charset="0"/>
              <a:buNone/>
            </a:pPr>
            <a:r>
              <a:rPr lang="en-AU" dirty="0"/>
              <a:t>• Staff understand their obligations in reporting, sharing information and keeping records.</a:t>
            </a:r>
          </a:p>
          <a:p>
            <a:pPr marL="0" indent="0">
              <a:buFont typeface="Arial" panose="020B0604020202020204" pitchFamily="34" charset="0"/>
              <a:buNone/>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What questions can we ask to reflect on what we are doing?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 How do leaders champion a child safe culture in our organisation?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 How do leaders ensure we have effective child safe risk management strategies?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 How do leaders set expectations of how our staff behave towards children?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 How do our workers share the responsibility for keeping children safe?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 What activities exist to reinforce a child safe culture in our organisation?</a:t>
            </a:r>
          </a:p>
          <a:p>
            <a:pPr marL="0" indent="0">
              <a:buFont typeface="Arial" panose="020B0604020202020204" pitchFamily="34" charset="0"/>
              <a:buNone/>
            </a:pPr>
            <a:endParaRPr lang="en-AU" b="1" dirty="0"/>
          </a:p>
          <a:p>
            <a:pPr marL="0" indent="0">
              <a:buFont typeface="Arial" panose="020B0604020202020204" pitchFamily="34" charset="0"/>
              <a:buNone/>
            </a:pPr>
            <a:r>
              <a:rPr lang="en-AU" b="1" dirty="0"/>
              <a:t>Provide examples: </a:t>
            </a:r>
          </a:p>
          <a:p>
            <a:pPr marL="171450" indent="-171450">
              <a:buFontTx/>
              <a:buChar char="-"/>
            </a:pPr>
            <a:r>
              <a:rPr lang="en-AU" b="1" dirty="0"/>
              <a:t>Regular professional development; today’s training for example, online webinars, advisory groups</a:t>
            </a:r>
            <a:r>
              <a:rPr lang="en-AU" dirty="0"/>
              <a:t>. </a:t>
            </a:r>
          </a:p>
          <a:p>
            <a:pPr marL="171450" indent="-171450">
              <a:buFontTx/>
              <a:buChar char="-"/>
            </a:pPr>
            <a:r>
              <a:rPr lang="en-AU" b="1" dirty="0"/>
              <a:t>Governance: Charter for Safeguarding; Rights of the Child; WWC; Declarations for volunteers/contractors. Basically our policies and procedures that ensure our organisation is child safe</a:t>
            </a:r>
            <a:r>
              <a:rPr lang="en-AU" dirty="0"/>
              <a:t>. </a:t>
            </a:r>
          </a:p>
          <a:p>
            <a:pPr marL="171450" indent="-171450">
              <a:buFontTx/>
              <a:buChar char="-"/>
            </a:pPr>
            <a:r>
              <a:rPr lang="en-AU" b="1" dirty="0"/>
              <a:t>Culture: Creating a safe space for children to make disclosures where the child’s voice is always heard and believed; </a:t>
            </a:r>
          </a:p>
          <a:p>
            <a:pPr marL="628650" lvl="1" indent="-171450">
              <a:buFontTx/>
              <a:buChar char="-"/>
            </a:pPr>
            <a:r>
              <a:rPr lang="en-AU" b="1" dirty="0"/>
              <a:t>  Increased awareness of risk and how to mitigate risk – having a child protection lens in all areas of the community; </a:t>
            </a:r>
          </a:p>
          <a:p>
            <a:pPr marL="628650" lvl="1" indent="-171450">
              <a:buFontTx/>
              <a:buChar char="-"/>
            </a:pPr>
            <a:r>
              <a:rPr lang="en-AU" b="1" dirty="0"/>
              <a:t>  Oversight from the Safeguarding office, where experienced practitioners provide advice and guidance based on current/relevant field experience and are up to date with evidence based    practice</a:t>
            </a:r>
            <a:r>
              <a:rPr lang="en-AU" dirty="0"/>
              <a:t>, </a:t>
            </a:r>
          </a:p>
          <a:p>
            <a:pPr marL="628650" lvl="1" indent="-171450">
              <a:buFontTx/>
              <a:buChar char="-"/>
            </a:pPr>
            <a:r>
              <a:rPr lang="en-AU" dirty="0"/>
              <a:t> Research and changes in the government and NGO sector.   </a:t>
            </a:r>
          </a:p>
          <a:p>
            <a:endParaRPr lang="en-AU" dirty="0"/>
          </a:p>
        </p:txBody>
      </p:sp>
      <p:sp>
        <p:nvSpPr>
          <p:cNvPr id="4" name="Slide Number Placeholder 3"/>
          <p:cNvSpPr>
            <a:spLocks noGrp="1"/>
          </p:cNvSpPr>
          <p:nvPr>
            <p:ph type="sldNum" sz="quarter" idx="10"/>
          </p:nvPr>
        </p:nvSpPr>
        <p:spPr/>
        <p:txBody>
          <a:bodyPr/>
          <a:lstStyle/>
          <a:p>
            <a:fld id="{5BBA9997-9813-4709-8377-FCDF49B0954B}" type="slidenum">
              <a:rPr lang="en-AU" smtClean="0"/>
              <a:t>14</a:t>
            </a:fld>
            <a:endParaRPr lang="en-AU"/>
          </a:p>
        </p:txBody>
      </p:sp>
    </p:spTree>
    <p:extLst>
      <p:ext uri="{BB962C8B-B14F-4D97-AF65-F5344CB8AC3E}">
        <p14:creationId xmlns:p14="http://schemas.microsoft.com/office/powerpoint/2010/main" val="2892593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1" dirty="0"/>
              <a:t>Standard 9: refers to Continuous improvement. Entities regularly review and improve implementation of their systems for keeping children safe. </a:t>
            </a:r>
          </a:p>
          <a:p>
            <a:pPr marL="0" indent="0">
              <a:buFont typeface="Arial" panose="020B0604020202020204" pitchFamily="34" charset="0"/>
              <a:buNone/>
            </a:pPr>
            <a:endParaRPr lang="en-AU" dirty="0"/>
          </a:p>
          <a:p>
            <a:r>
              <a:rPr lang="en-AU" b="1" dirty="0"/>
              <a:t>Why is this Standard important?</a:t>
            </a:r>
          </a:p>
          <a:p>
            <a:endParaRPr lang="en-AU" dirty="0"/>
          </a:p>
          <a:p>
            <a:r>
              <a:rPr lang="en-AU" dirty="0"/>
              <a:t>Child Safe Standards are principle-based and are more effective if their implementation is continuously reviewed and improved. </a:t>
            </a:r>
          </a:p>
          <a:p>
            <a:r>
              <a:rPr lang="en-AU" dirty="0"/>
              <a:t>Being a child safe organisation is an evolving process that requires ongoing efforts to keep children safe. </a:t>
            </a:r>
          </a:p>
          <a:p>
            <a:r>
              <a:rPr lang="en-AU" dirty="0"/>
              <a:t>Child safe organisations that have an open and transparent culture learn from their mistakes and put the interests of children first.</a:t>
            </a:r>
          </a:p>
          <a:p>
            <a:endParaRPr lang="en-AU" sz="1200" b="1" kern="1200" dirty="0">
              <a:solidFill>
                <a:schemeClr val="tx1"/>
              </a:solidFill>
              <a:effectLst/>
              <a:latin typeface="+mn-lt"/>
              <a:ea typeface="+mn-ea"/>
              <a:cs typeface="+mn-cs"/>
            </a:endParaRPr>
          </a:p>
          <a:p>
            <a:r>
              <a:rPr lang="en-AU" b="1" dirty="0"/>
              <a:t>What should we be doing?</a:t>
            </a:r>
          </a:p>
          <a:p>
            <a:endParaRPr lang="en-AU" b="1" dirty="0"/>
          </a:p>
          <a:p>
            <a:r>
              <a:rPr lang="en-AU" b="1" dirty="0"/>
              <a:t>We should be…</a:t>
            </a:r>
          </a:p>
          <a:p>
            <a:r>
              <a:rPr lang="en-AU" dirty="0"/>
              <a:t>• Regularly reviewing and improving our child safe practices. </a:t>
            </a:r>
          </a:p>
          <a:p>
            <a:r>
              <a:rPr lang="en-AU" dirty="0"/>
              <a:t>• And analysing complaints to identify causes and systemic failures and inform continuous improvement. </a:t>
            </a:r>
          </a:p>
          <a:p>
            <a:endParaRPr lang="en-AU" sz="1200" b="1" kern="1200" dirty="0">
              <a:solidFill>
                <a:schemeClr val="tx1"/>
              </a:solidFill>
              <a:effectLst/>
              <a:latin typeface="+mn-lt"/>
              <a:ea typeface="+mn-ea"/>
              <a:cs typeface="+mn-cs"/>
            </a:endParaRPr>
          </a:p>
          <a:p>
            <a:r>
              <a:rPr lang="en-AU" b="1" dirty="0"/>
              <a:t>What questions can we ask to reflect on what we are doing? </a:t>
            </a:r>
          </a:p>
          <a:p>
            <a:r>
              <a:rPr lang="en-AU" dirty="0"/>
              <a:t>• </a:t>
            </a:r>
            <a:r>
              <a:rPr lang="en-AU" b="1" dirty="0"/>
              <a:t>How do we stay up to date with current knowledge of child safe practices? </a:t>
            </a:r>
          </a:p>
          <a:p>
            <a:r>
              <a:rPr lang="en-AU" dirty="0"/>
              <a:t>• How do we change policies and procedures to reflect changes to child safe practices? </a:t>
            </a:r>
          </a:p>
          <a:p>
            <a:r>
              <a:rPr lang="en-AU" dirty="0"/>
              <a:t>• Do we review our child safe policies and procedures following a complaint?</a:t>
            </a:r>
          </a:p>
          <a:p>
            <a:r>
              <a:rPr lang="en-AU" dirty="0"/>
              <a:t>• Has an independent agency reviewed our child safe policies and practices? • How would we conduct a root cause analysis after a critical incident?</a:t>
            </a:r>
            <a:endParaRPr lang="en-AU" sz="1200" b="1" kern="1200" dirty="0">
              <a:solidFill>
                <a:schemeClr val="tx1"/>
              </a:solidFill>
              <a:effectLst/>
              <a:latin typeface="+mn-lt"/>
              <a:ea typeface="+mn-ea"/>
              <a:cs typeface="+mn-cs"/>
            </a:endParaRPr>
          </a:p>
          <a:p>
            <a:endParaRPr lang="en-AU" sz="1200" b="1" kern="1200" dirty="0">
              <a:solidFill>
                <a:schemeClr val="tx1"/>
              </a:solidFill>
              <a:effectLst/>
              <a:latin typeface="+mn-lt"/>
              <a:ea typeface="+mn-ea"/>
              <a:cs typeface="+mn-cs"/>
            </a:endParaRPr>
          </a:p>
          <a:p>
            <a:pPr lvl="0"/>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5BBA9997-9813-4709-8377-FCDF49B0954B}" type="slidenum">
              <a:rPr lang="en-AU" smtClean="0"/>
              <a:t>15</a:t>
            </a:fld>
            <a:endParaRPr lang="en-AU"/>
          </a:p>
        </p:txBody>
      </p:sp>
    </p:spTree>
    <p:extLst>
      <p:ext uri="{BB962C8B-B14F-4D97-AF65-F5344CB8AC3E}">
        <p14:creationId xmlns:p14="http://schemas.microsoft.com/office/powerpoint/2010/main" val="2575416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a:p>
            <a:pPr marL="0" indent="0">
              <a:buFont typeface="Arial" panose="020B0604020202020204" pitchFamily="34" charset="0"/>
              <a:buNone/>
            </a:pPr>
            <a:r>
              <a:rPr lang="en-AU" dirty="0"/>
              <a:t>The next group of standards relate to our engagement with children, families and communities</a:t>
            </a:r>
          </a:p>
          <a:p>
            <a:pPr marL="0" indent="0">
              <a:buFont typeface="Arial" panose="020B0604020202020204" pitchFamily="34" charset="0"/>
              <a:buNone/>
            </a:pPr>
            <a:r>
              <a:rPr lang="en-AU" dirty="0"/>
              <a:t>Based on Standards 2, 3 &amp; 4</a:t>
            </a:r>
          </a:p>
          <a:p>
            <a:pPr marL="0" indent="0">
              <a:buFont typeface="Arial" panose="020B0604020202020204" pitchFamily="34" charset="0"/>
              <a:buNone/>
            </a:pPr>
            <a:r>
              <a:rPr lang="en-AU"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Standard 2: Children are safe, informed and participate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Standard 3: Partnering with families, carers and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Standard 4: Equity is promoted and diversity is respected</a:t>
            </a:r>
          </a:p>
          <a:p>
            <a:pPr marL="0" indent="0">
              <a:buFontTx/>
              <a:buNone/>
            </a:pPr>
            <a:endParaRPr lang="en-AU" dirty="0"/>
          </a:p>
          <a:p>
            <a:pPr marL="0" indent="0">
              <a:buFontTx/>
              <a:buNone/>
            </a:pPr>
            <a:endParaRPr lang="en-AU" dirty="0"/>
          </a:p>
          <a:p>
            <a:pPr marL="0" indent="0">
              <a:buFontTx/>
              <a:buNone/>
            </a:pPr>
            <a:endParaRPr lang="en-AU" dirty="0"/>
          </a:p>
          <a:p>
            <a:endParaRPr lang="en-AU" dirty="0"/>
          </a:p>
        </p:txBody>
      </p:sp>
      <p:sp>
        <p:nvSpPr>
          <p:cNvPr id="4" name="Slide Number Placeholder 3"/>
          <p:cNvSpPr>
            <a:spLocks noGrp="1"/>
          </p:cNvSpPr>
          <p:nvPr>
            <p:ph type="sldNum" sz="quarter" idx="10"/>
          </p:nvPr>
        </p:nvSpPr>
        <p:spPr/>
        <p:txBody>
          <a:bodyPr/>
          <a:lstStyle/>
          <a:p>
            <a:fld id="{5BBA9997-9813-4709-8377-FCDF49B0954B}" type="slidenum">
              <a:rPr lang="en-AU" smtClean="0"/>
              <a:t>16</a:t>
            </a:fld>
            <a:endParaRPr lang="en-AU"/>
          </a:p>
        </p:txBody>
      </p:sp>
    </p:spTree>
    <p:extLst>
      <p:ext uri="{BB962C8B-B14F-4D97-AF65-F5344CB8AC3E}">
        <p14:creationId xmlns:p14="http://schemas.microsoft.com/office/powerpoint/2010/main" val="1666701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Standard 2: Children are safe, informed and participate</a:t>
            </a:r>
          </a:p>
          <a:p>
            <a:endParaRPr lang="en-AU" dirty="0"/>
          </a:p>
          <a:p>
            <a:pPr marL="0" indent="0">
              <a:buFont typeface="Arial" panose="020B0604020202020204" pitchFamily="34" charset="0"/>
              <a:buNone/>
            </a:pPr>
            <a:endParaRPr lang="en-AU" b="1" dirty="0"/>
          </a:p>
          <a:p>
            <a:pPr marL="0" indent="0">
              <a:buFont typeface="Arial" panose="020B0604020202020204" pitchFamily="34" charset="0"/>
              <a:buNone/>
            </a:pPr>
            <a:r>
              <a:rPr lang="en-AU" b="1" dirty="0"/>
              <a:t>Why is this Standard important? </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A child safe organisation values children and identifies opportunities for them to participate in decisions that affect them. Empowering children by supporting them to take part in discussions about their safety is a reliable indicator that your organisation is child safe. This ‘protection through participation’ gives children the confidence and ability to speak up if they’re being harmed or abused, or feel unsafe.</a:t>
            </a:r>
          </a:p>
          <a:p>
            <a:pPr marL="0" indent="0">
              <a:buFont typeface="Arial" panose="020B0604020202020204" pitchFamily="34" charset="0"/>
              <a:buNone/>
            </a:pPr>
            <a:endParaRPr lang="en-AU" sz="1200" b="1" kern="1200" dirty="0">
              <a:solidFill>
                <a:schemeClr val="tx1"/>
              </a:solidFill>
              <a:effectLst/>
              <a:latin typeface="+mn-lt"/>
              <a:ea typeface="+mn-ea"/>
              <a:cs typeface="+mn-cs"/>
            </a:endParaRPr>
          </a:p>
          <a:p>
            <a:pPr marL="0" indent="0">
              <a:buFont typeface="Arial" panose="020B0604020202020204" pitchFamily="34" charset="0"/>
              <a:buNone/>
            </a:pPr>
            <a:r>
              <a:rPr lang="en-AU" b="1" dirty="0"/>
              <a:t>What should we be doing in this space?.....</a:t>
            </a:r>
          </a:p>
          <a:p>
            <a:pPr marL="0" indent="0">
              <a:buFont typeface="Arial" panose="020B0604020202020204" pitchFamily="34" charset="0"/>
              <a:buNone/>
            </a:pPr>
            <a:endParaRPr lang="en-AU" b="1" dirty="0"/>
          </a:p>
          <a:p>
            <a:pPr marL="0" indent="0">
              <a:buFont typeface="Arial" panose="020B0604020202020204" pitchFamily="34" charset="0"/>
              <a:buNone/>
            </a:pPr>
            <a:r>
              <a:rPr lang="en-AU" dirty="0"/>
              <a:t>• Children are able to express their views and are provided opportunities to participate in decisions that affect their lives. </a:t>
            </a:r>
          </a:p>
          <a:p>
            <a:pPr marL="0" indent="0">
              <a:buFont typeface="Arial" panose="020B0604020202020204" pitchFamily="34" charset="0"/>
              <a:buNone/>
            </a:pPr>
            <a:r>
              <a:rPr lang="en-AU" dirty="0"/>
              <a:t>• The importance of friendships is recognised and support from peers is encouraged, helping children feel safe and be less isolated. </a:t>
            </a:r>
          </a:p>
          <a:p>
            <a:pPr marL="0" indent="0">
              <a:buFont typeface="Arial" panose="020B0604020202020204" pitchFamily="34" charset="0"/>
              <a:buNone/>
            </a:pPr>
            <a:r>
              <a:rPr lang="en-AU" dirty="0"/>
              <a:t>• Children can access abuse prevention programs and information. </a:t>
            </a:r>
          </a:p>
          <a:p>
            <a:pPr marL="0" indent="0">
              <a:buFont typeface="Arial" panose="020B0604020202020204" pitchFamily="34" charset="0"/>
              <a:buNone/>
            </a:pPr>
            <a:r>
              <a:rPr lang="en-AU" dirty="0"/>
              <a:t>• Staff are attuned to signs of harm and facilitate child-friendly ways for children to communicate and raise their concerns.</a:t>
            </a:r>
          </a:p>
          <a:p>
            <a:pPr marL="0" indent="0">
              <a:buFont typeface="Arial" panose="020B0604020202020204" pitchFamily="34" charset="0"/>
              <a:buNone/>
            </a:pPr>
            <a:endParaRPr lang="en-AU" sz="1200" b="1" kern="1200" dirty="0">
              <a:solidFill>
                <a:schemeClr val="tx1"/>
              </a:solidFill>
              <a:effectLst/>
              <a:latin typeface="+mn-lt"/>
              <a:ea typeface="+mn-ea"/>
              <a:cs typeface="+mn-cs"/>
            </a:endParaRPr>
          </a:p>
          <a:p>
            <a:pPr marL="0" indent="0">
              <a:buFont typeface="Arial" panose="020B0604020202020204" pitchFamily="34" charset="0"/>
              <a:buNone/>
            </a:pPr>
            <a:r>
              <a:rPr lang="en-AU" b="1" dirty="0"/>
              <a:t>What questions can we ask to reflect on what we are doing? </a:t>
            </a:r>
          </a:p>
          <a:p>
            <a:pPr marL="0" indent="0">
              <a:buFont typeface="Arial" panose="020B0604020202020204" pitchFamily="34" charset="0"/>
              <a:buNone/>
            </a:pPr>
            <a:r>
              <a:rPr lang="en-AU" dirty="0"/>
              <a:t>• </a:t>
            </a:r>
            <a:r>
              <a:rPr lang="en-AU" b="1" dirty="0"/>
              <a:t>What opportunities do we offer children so they can give their views? </a:t>
            </a:r>
          </a:p>
          <a:p>
            <a:pPr marL="0" indent="0">
              <a:buFont typeface="Arial" panose="020B0604020202020204" pitchFamily="34" charset="0"/>
              <a:buNone/>
            </a:pPr>
            <a:r>
              <a:rPr lang="en-AU" dirty="0"/>
              <a:t>• How does our organisation act on feedback given by children? </a:t>
            </a:r>
          </a:p>
          <a:p>
            <a:pPr marL="0" indent="0">
              <a:buFont typeface="Arial" panose="020B0604020202020204" pitchFamily="34" charset="0"/>
              <a:buNone/>
            </a:pPr>
            <a:r>
              <a:rPr lang="en-AU" dirty="0"/>
              <a:t>• How do our staff demonstrate they understand the importance of children’s rights?</a:t>
            </a:r>
          </a:p>
          <a:p>
            <a:pPr marL="0" indent="0">
              <a:buFont typeface="Arial" panose="020B0604020202020204" pitchFamily="34" charset="0"/>
              <a:buNone/>
            </a:pPr>
            <a:r>
              <a:rPr lang="en-AU" dirty="0"/>
              <a:t>• </a:t>
            </a:r>
            <a:r>
              <a:rPr lang="en-AU" b="0" dirty="0"/>
              <a:t>How do we actively support children to develop and sustain friendships? </a:t>
            </a:r>
          </a:p>
          <a:p>
            <a:pPr marL="0" indent="0">
              <a:buFont typeface="Arial" panose="020B0604020202020204" pitchFamily="34" charset="0"/>
              <a:buNone/>
            </a:pPr>
            <a:r>
              <a:rPr lang="en-AU" dirty="0"/>
              <a:t>• How do we include children of all ages, abilities and cultural backgrounds? </a:t>
            </a:r>
          </a:p>
          <a:p>
            <a:pPr marL="0" indent="0">
              <a:buFont typeface="Arial" panose="020B0604020202020204" pitchFamily="34" charset="0"/>
              <a:buNone/>
            </a:pPr>
            <a:r>
              <a:rPr lang="en-AU" dirty="0"/>
              <a:t>• How are children given the skills to understand their feelings so they can describe them to adults?</a:t>
            </a:r>
          </a:p>
          <a:p>
            <a:pPr marL="0" indent="0">
              <a:buFont typeface="Arial" panose="020B0604020202020204" pitchFamily="34" charset="0"/>
              <a:buNone/>
            </a:pPr>
            <a:r>
              <a:rPr lang="en-AU" dirty="0"/>
              <a:t>• Does our organisation discourage children from raising particular subjects?</a:t>
            </a:r>
            <a:endParaRPr lang="en-AU" sz="1200" b="1" kern="1200" dirty="0">
              <a:solidFill>
                <a:schemeClr val="tx1"/>
              </a:solidFill>
              <a:effectLst/>
              <a:latin typeface="+mn-lt"/>
              <a:ea typeface="+mn-ea"/>
              <a:cs typeface="+mn-cs"/>
            </a:endParaRPr>
          </a:p>
          <a:p>
            <a:pPr marL="0" indent="0">
              <a:buFont typeface="Arial" panose="020B0604020202020204" pitchFamily="34" charset="0"/>
              <a:buNone/>
            </a:pPr>
            <a:endParaRPr lang="en-AU" sz="1200" b="1"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30484D32-375D-474E-B407-3F7F372E4DD2}" type="slidenum">
              <a:rPr lang="en-AU" smtClean="0"/>
              <a:t>17</a:t>
            </a:fld>
            <a:endParaRPr lang="en-AU"/>
          </a:p>
        </p:txBody>
      </p:sp>
    </p:spTree>
    <p:extLst>
      <p:ext uri="{BB962C8B-B14F-4D97-AF65-F5344CB8AC3E}">
        <p14:creationId xmlns:p14="http://schemas.microsoft.com/office/powerpoint/2010/main" val="1726681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Standard 3: relates to Partnering with families, carers and communities. It states “Families, carers and communities are informed and involved in promoting child safeguarding.”</a:t>
            </a:r>
          </a:p>
          <a:p>
            <a:endParaRPr lang="en-AU" b="1" dirty="0"/>
          </a:p>
          <a:p>
            <a:r>
              <a:rPr lang="en-AU" b="1" dirty="0"/>
              <a:t>Why is this Standard important?</a:t>
            </a:r>
          </a:p>
          <a:p>
            <a:endParaRPr lang="en-AU" dirty="0"/>
          </a:p>
          <a:p>
            <a:r>
              <a:rPr lang="en-AU" dirty="0"/>
              <a:t>Parents or carers have primary responsibility for raising their children. Child safe organisations involve families and community members in decisions that affect the children in their care. Children feel more valued when this happens, and when organisations are more accountable for their child safe practices. </a:t>
            </a:r>
          </a:p>
          <a:p>
            <a:endParaRPr lang="en-AU" sz="1200" b="1" i="0" kern="1200" dirty="0">
              <a:solidFill>
                <a:schemeClr val="tx1"/>
              </a:solidFill>
              <a:effectLst/>
              <a:latin typeface="+mn-lt"/>
              <a:ea typeface="+mn-ea"/>
              <a:cs typeface="+mn-cs"/>
            </a:endParaRPr>
          </a:p>
          <a:p>
            <a:r>
              <a:rPr lang="en-AU" b="1" dirty="0"/>
              <a:t>What should we be doing? </a:t>
            </a:r>
          </a:p>
          <a:p>
            <a:r>
              <a:rPr lang="en-AU" dirty="0"/>
              <a:t>• Families have the primary responsibility for the upbringing and development of their child and participate in decisions affecting the child.</a:t>
            </a:r>
          </a:p>
          <a:p>
            <a:r>
              <a:rPr lang="en-AU" dirty="0"/>
              <a:t>• Our organisation needs to engage in open, two-way communication with families and communities about its child safety approach, and relevant information is accessible.</a:t>
            </a:r>
          </a:p>
          <a:p>
            <a:r>
              <a:rPr lang="en-AU" dirty="0"/>
              <a:t>• Families and communities have a say in the organisation’s policies and practices.</a:t>
            </a:r>
          </a:p>
          <a:p>
            <a:r>
              <a:rPr lang="en-AU" dirty="0"/>
              <a:t>• Families and communities are informed about the organisation’s operations and governance.</a:t>
            </a:r>
            <a:endParaRPr lang="en-AU" sz="1200" b="0" i="0" kern="1200" dirty="0">
              <a:solidFill>
                <a:schemeClr val="tx1"/>
              </a:solidFill>
              <a:effectLst/>
              <a:latin typeface="+mn-lt"/>
              <a:ea typeface="+mn-ea"/>
              <a:cs typeface="+mn-cs"/>
            </a:endParaRPr>
          </a:p>
          <a:p>
            <a:endParaRPr lang="en-AU" sz="1200" b="1" i="0" kern="1200" dirty="0">
              <a:solidFill>
                <a:schemeClr val="tx1"/>
              </a:solidFill>
              <a:effectLst/>
              <a:latin typeface="+mn-lt"/>
              <a:ea typeface="+mn-ea"/>
              <a:cs typeface="+mn-cs"/>
            </a:endParaRPr>
          </a:p>
          <a:p>
            <a:r>
              <a:rPr lang="en-AU" b="1" dirty="0"/>
              <a:t>What questions can we ask to reflect on what we are doing?</a:t>
            </a:r>
          </a:p>
          <a:p>
            <a:r>
              <a:rPr lang="en-AU" dirty="0"/>
              <a:t>• </a:t>
            </a:r>
            <a:r>
              <a:rPr lang="en-AU" b="1" dirty="0"/>
              <a:t>How do we actively involve families and communities in our organisation?</a:t>
            </a:r>
          </a:p>
          <a:p>
            <a:r>
              <a:rPr lang="en-AU" dirty="0"/>
              <a:t>• How do families and communities know who our leadership team is?</a:t>
            </a:r>
          </a:p>
          <a:p>
            <a:r>
              <a:rPr lang="en-AU" dirty="0"/>
              <a:t>• Are Codes of Conduct and child safe policies and procedures accessible to families and community members?</a:t>
            </a:r>
          </a:p>
          <a:p>
            <a:r>
              <a:rPr lang="en-AU" dirty="0"/>
              <a:t>• How does our workforce reflect the diversity within our community?</a:t>
            </a:r>
          </a:p>
          <a:p>
            <a:r>
              <a:rPr lang="en-AU" dirty="0"/>
              <a:t>• How would we include families when responding to a complaint of child abuse?</a:t>
            </a:r>
            <a:endParaRPr lang="en-AU" sz="1200" b="0" i="0" kern="1200" dirty="0">
              <a:solidFill>
                <a:schemeClr val="tx1"/>
              </a:solidFill>
              <a:effectLst/>
              <a:latin typeface="+mn-lt"/>
              <a:ea typeface="+mn-ea"/>
              <a:cs typeface="+mn-cs"/>
            </a:endParaRPr>
          </a:p>
          <a:p>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Example: consultation phase when the </a:t>
            </a:r>
            <a:r>
              <a:rPr lang="en-AU" sz="1200" b="1" i="0" kern="1200" dirty="0">
                <a:solidFill>
                  <a:schemeClr val="tx1"/>
                </a:solidFill>
                <a:effectLst/>
                <a:latin typeface="+mn-lt"/>
                <a:ea typeface="+mn-ea"/>
                <a:cs typeface="+mn-cs"/>
              </a:rPr>
              <a:t>Professional guidelines for employees was written. Tamara consulted parents and families, executive and students</a:t>
            </a:r>
          </a:p>
          <a:p>
            <a:endParaRPr lang="en-AU" sz="1200" b="1"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Example: weekly school newsletters, communications, letters</a:t>
            </a:r>
          </a:p>
          <a:p>
            <a:endParaRPr lang="en-AU" dirty="0"/>
          </a:p>
        </p:txBody>
      </p:sp>
      <p:sp>
        <p:nvSpPr>
          <p:cNvPr id="4" name="Slide Number Placeholder 3"/>
          <p:cNvSpPr>
            <a:spLocks noGrp="1"/>
          </p:cNvSpPr>
          <p:nvPr>
            <p:ph type="sldNum" sz="quarter" idx="5"/>
          </p:nvPr>
        </p:nvSpPr>
        <p:spPr/>
        <p:txBody>
          <a:bodyPr/>
          <a:lstStyle/>
          <a:p>
            <a:fld id="{30484D32-375D-474E-B407-3F7F372E4DD2}" type="slidenum">
              <a:rPr lang="en-AU" smtClean="0"/>
              <a:t>18</a:t>
            </a:fld>
            <a:endParaRPr lang="en-AU"/>
          </a:p>
        </p:txBody>
      </p:sp>
    </p:spTree>
    <p:extLst>
      <p:ext uri="{BB962C8B-B14F-4D97-AF65-F5344CB8AC3E}">
        <p14:creationId xmlns:p14="http://schemas.microsoft.com/office/powerpoint/2010/main" val="904536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kern="1200" dirty="0">
                <a:solidFill>
                  <a:schemeClr val="tx1"/>
                </a:solidFill>
                <a:effectLst/>
                <a:latin typeface="+mn-lt"/>
                <a:ea typeface="+mn-ea"/>
                <a:cs typeface="+mn-cs"/>
              </a:rPr>
              <a:t>Standard 4: Equity is promoted and diversity is respected</a:t>
            </a:r>
          </a:p>
          <a:p>
            <a:endParaRPr lang="en-AU" b="1" dirty="0"/>
          </a:p>
          <a:p>
            <a:r>
              <a:rPr lang="en-AU" b="1" dirty="0"/>
              <a:t>Why is this Standard important? </a:t>
            </a:r>
          </a:p>
          <a:p>
            <a:endParaRPr lang="en-AU" dirty="0"/>
          </a:p>
          <a:p>
            <a:r>
              <a:rPr lang="en-AU" dirty="0"/>
              <a:t>Children need to build relationships, skills and knowledge, and have access to resources that keep them safe. Organisations need to adapt to the diverse needs of children, so they have equal opportunities to feel welcome and participate in activities and programs. This can help organisations prevent abuse and empower children to speak up. This fosters an inclusive, open and transparent culture.</a:t>
            </a:r>
          </a:p>
          <a:p>
            <a:endParaRPr lang="en-AU" sz="1200" b="1" i="0" kern="1200" dirty="0">
              <a:solidFill>
                <a:schemeClr val="tx1"/>
              </a:solidFill>
              <a:effectLst/>
              <a:latin typeface="+mn-lt"/>
              <a:ea typeface="+mn-ea"/>
              <a:cs typeface="+mn-cs"/>
            </a:endParaRPr>
          </a:p>
          <a:p>
            <a:r>
              <a:rPr lang="en-AU" b="1" dirty="0"/>
              <a:t>What should we be doing?</a:t>
            </a:r>
          </a:p>
          <a:p>
            <a:r>
              <a:rPr lang="en-AU" dirty="0"/>
              <a:t>• The organisation actively anticipates children’s diverse circumstances and responds effectively to those with additional vulnerabilities.</a:t>
            </a:r>
          </a:p>
          <a:p>
            <a:r>
              <a:rPr lang="en-AU" dirty="0"/>
              <a:t>• All children have access to information, support and complaint processes.</a:t>
            </a:r>
          </a:p>
          <a:p>
            <a:r>
              <a:rPr lang="en-AU" dirty="0"/>
              <a:t>• The organisation pays particular attention to the needs of Aboriginal and Torres Strait Islander children, children with disability and children from CALD backgrounds. </a:t>
            </a:r>
            <a:endParaRPr lang="en-AU" sz="1200" b="0" i="0" kern="1200" dirty="0">
              <a:solidFill>
                <a:schemeClr val="tx1"/>
              </a:solidFill>
              <a:effectLst/>
              <a:latin typeface="+mn-lt"/>
              <a:ea typeface="+mn-ea"/>
              <a:cs typeface="+mn-cs"/>
            </a:endParaRPr>
          </a:p>
          <a:p>
            <a:endParaRPr lang="en-AU" sz="1200" b="0" i="0" kern="1200" dirty="0">
              <a:solidFill>
                <a:schemeClr val="tx1"/>
              </a:solidFill>
              <a:effectLst/>
              <a:latin typeface="+mn-lt"/>
              <a:ea typeface="+mn-ea"/>
              <a:cs typeface="+mn-cs"/>
            </a:endParaRPr>
          </a:p>
          <a:p>
            <a:r>
              <a:rPr lang="en-AU" b="1" dirty="0"/>
              <a:t>What questions can we ask to reflect on what we are doing?</a:t>
            </a:r>
          </a:p>
          <a:p>
            <a:r>
              <a:rPr lang="en-AU" dirty="0"/>
              <a:t>• </a:t>
            </a:r>
            <a:r>
              <a:rPr lang="en-AU" b="1" dirty="0"/>
              <a:t>How does our organisation identify children with vulnerabilities and establish their needs?</a:t>
            </a:r>
          </a:p>
          <a:p>
            <a:r>
              <a:rPr lang="en-AU" dirty="0"/>
              <a:t>• Does our workforce understand the link between a child’s vulnerability and their increased risk of being harmed?</a:t>
            </a:r>
          </a:p>
          <a:p>
            <a:r>
              <a:rPr lang="en-AU" dirty="0"/>
              <a:t>• How are our children given skills and tools to communicate their views and needs?</a:t>
            </a:r>
          </a:p>
          <a:p>
            <a:r>
              <a:rPr lang="en-AU" dirty="0"/>
              <a:t>• How does our organisation adapt and respond to the diverse needs of children? </a:t>
            </a:r>
          </a:p>
          <a:p>
            <a:r>
              <a:rPr lang="en-AU" dirty="0"/>
              <a:t>• How does our organisation encourage children to have positive discussions about diversity?</a:t>
            </a:r>
          </a:p>
          <a:p>
            <a:r>
              <a:rPr lang="en-AU" dirty="0"/>
              <a:t>• How are children provided equitable opportunities to participate in our organisation?</a:t>
            </a:r>
            <a:endParaRPr lang="en-AU" sz="1200" b="0" i="0" kern="1200" dirty="0">
              <a:solidFill>
                <a:schemeClr val="tx1"/>
              </a:solidFill>
              <a:effectLst/>
              <a:latin typeface="+mn-lt"/>
              <a:ea typeface="+mn-ea"/>
              <a:cs typeface="+mn-cs"/>
            </a:endParaRPr>
          </a:p>
          <a:p>
            <a:endParaRPr lang="en-AU" sz="1200" b="0" i="0" kern="1200" dirty="0">
              <a:solidFill>
                <a:schemeClr val="tx1"/>
              </a:solidFill>
              <a:effectLst/>
              <a:latin typeface="+mn-lt"/>
              <a:ea typeface="+mn-ea"/>
              <a:cs typeface="+mn-cs"/>
            </a:endParaRPr>
          </a:p>
          <a:p>
            <a:endParaRPr lang="en-AU" sz="1200" b="0" i="0" kern="1200" dirty="0">
              <a:solidFill>
                <a:schemeClr val="tx1"/>
              </a:solidFill>
              <a:effectLst/>
              <a:latin typeface="+mn-lt"/>
              <a:ea typeface="+mn-ea"/>
              <a:cs typeface="+mn-cs"/>
            </a:endParaRPr>
          </a:p>
          <a:p>
            <a:r>
              <a:rPr lang="en-AU" sz="1200" b="1" i="0" kern="1200" dirty="0">
                <a:solidFill>
                  <a:schemeClr val="tx1"/>
                </a:solidFill>
                <a:effectLst/>
                <a:latin typeface="+mn-lt"/>
                <a:ea typeface="+mn-ea"/>
                <a:cs typeface="+mn-cs"/>
              </a:rPr>
              <a:t>For example, the FLOs, and AEO are involved and providing support to families </a:t>
            </a:r>
          </a:p>
          <a:p>
            <a:endParaRPr lang="en-AU" dirty="0"/>
          </a:p>
        </p:txBody>
      </p:sp>
      <p:sp>
        <p:nvSpPr>
          <p:cNvPr id="4" name="Slide Number Placeholder 3"/>
          <p:cNvSpPr>
            <a:spLocks noGrp="1"/>
          </p:cNvSpPr>
          <p:nvPr>
            <p:ph type="sldNum" sz="quarter" idx="5"/>
          </p:nvPr>
        </p:nvSpPr>
        <p:spPr/>
        <p:txBody>
          <a:bodyPr/>
          <a:lstStyle/>
          <a:p>
            <a:fld id="{30484D32-375D-474E-B407-3F7F372E4DD2}" type="slidenum">
              <a:rPr lang="en-AU" smtClean="0"/>
              <a:t>19</a:t>
            </a:fld>
            <a:endParaRPr lang="en-AU"/>
          </a:p>
        </p:txBody>
      </p:sp>
    </p:spTree>
    <p:extLst>
      <p:ext uri="{BB962C8B-B14F-4D97-AF65-F5344CB8AC3E}">
        <p14:creationId xmlns:p14="http://schemas.microsoft.com/office/powerpoint/2010/main" val="2438105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Why the Child Safe Standards are required</a:t>
            </a:r>
          </a:p>
          <a:p>
            <a:r>
              <a:rPr lang="en-AU" dirty="0"/>
              <a:t>What they are</a:t>
            </a:r>
          </a:p>
          <a:p>
            <a:r>
              <a:rPr lang="en-AU" dirty="0"/>
              <a:t>What we need to do to meet the standards</a:t>
            </a:r>
          </a:p>
          <a:p>
            <a:r>
              <a:rPr lang="en-AU" dirty="0"/>
              <a:t>What the requirements and criteria are for each standard</a:t>
            </a:r>
          </a:p>
        </p:txBody>
      </p:sp>
      <p:sp>
        <p:nvSpPr>
          <p:cNvPr id="4" name="Slide Number Placeholder 3"/>
          <p:cNvSpPr>
            <a:spLocks noGrp="1"/>
          </p:cNvSpPr>
          <p:nvPr>
            <p:ph type="sldNum" sz="quarter" idx="5"/>
          </p:nvPr>
        </p:nvSpPr>
        <p:spPr/>
        <p:txBody>
          <a:bodyPr/>
          <a:lstStyle/>
          <a:p>
            <a:fld id="{30484D32-375D-474E-B407-3F7F372E4DD2}" type="slidenum">
              <a:rPr lang="en-AU" smtClean="0"/>
              <a:t>2</a:t>
            </a:fld>
            <a:endParaRPr lang="en-AU"/>
          </a:p>
        </p:txBody>
      </p:sp>
    </p:spTree>
    <p:extLst>
      <p:ext uri="{BB962C8B-B14F-4D97-AF65-F5344CB8AC3E}">
        <p14:creationId xmlns:p14="http://schemas.microsoft.com/office/powerpoint/2010/main" val="313662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a:p>
            <a:pPr marL="0" indent="0">
              <a:buFont typeface="Arial" panose="020B0604020202020204" pitchFamily="34" charset="0"/>
              <a:buNone/>
            </a:pPr>
            <a:r>
              <a:rPr lang="en-AU" dirty="0"/>
              <a:t>The 3</a:t>
            </a:r>
            <a:r>
              <a:rPr lang="en-AU" baseline="30000" dirty="0"/>
              <a:t>rd</a:t>
            </a:r>
            <a:r>
              <a:rPr lang="en-AU" dirty="0"/>
              <a:t>  group relates to having the right people, right role, and right knowledge. </a:t>
            </a:r>
          </a:p>
          <a:p>
            <a:pPr marL="0" indent="0">
              <a:buFont typeface="Arial" panose="020B0604020202020204" pitchFamily="34" charset="0"/>
              <a:buNone/>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Standard 5: Robust human resource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Standard 7: Ongoing education &amp;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kern="1200" dirty="0">
              <a:solidFill>
                <a:schemeClr val="tx1"/>
              </a:solidFill>
              <a:effectLst/>
              <a:latin typeface="+mn-lt"/>
              <a:ea typeface="+mn-ea"/>
              <a:cs typeface="+mn-cs"/>
            </a:endParaRPr>
          </a:p>
          <a:p>
            <a:pPr marL="0" indent="0">
              <a:buFontTx/>
              <a:buNone/>
            </a:pPr>
            <a:endParaRPr lang="en-AU" dirty="0"/>
          </a:p>
          <a:p>
            <a:pPr marL="0" indent="0">
              <a:buFontTx/>
              <a:buNone/>
            </a:pPr>
            <a:endParaRPr lang="en-AU" dirty="0"/>
          </a:p>
          <a:p>
            <a:pPr marL="0" indent="0">
              <a:buFontTx/>
              <a:buNone/>
            </a:pPr>
            <a:endParaRPr lang="en-AU" dirty="0"/>
          </a:p>
          <a:p>
            <a:endParaRPr lang="en-AU" dirty="0"/>
          </a:p>
        </p:txBody>
      </p:sp>
      <p:sp>
        <p:nvSpPr>
          <p:cNvPr id="4" name="Slide Number Placeholder 3"/>
          <p:cNvSpPr>
            <a:spLocks noGrp="1"/>
          </p:cNvSpPr>
          <p:nvPr>
            <p:ph type="sldNum" sz="quarter" idx="10"/>
          </p:nvPr>
        </p:nvSpPr>
        <p:spPr/>
        <p:txBody>
          <a:bodyPr/>
          <a:lstStyle/>
          <a:p>
            <a:fld id="{5BBA9997-9813-4709-8377-FCDF49B0954B}" type="slidenum">
              <a:rPr lang="en-AU" smtClean="0"/>
              <a:t>20</a:t>
            </a:fld>
            <a:endParaRPr lang="en-AU"/>
          </a:p>
        </p:txBody>
      </p:sp>
    </p:spTree>
    <p:extLst>
      <p:ext uri="{BB962C8B-B14F-4D97-AF65-F5344CB8AC3E}">
        <p14:creationId xmlns:p14="http://schemas.microsoft.com/office/powerpoint/2010/main" val="1724452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Standard 5: Robust human resource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Why is this Standard important?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WWCC is only one tool of many to support organisations in screening potential staff. Screening processes help prevent unsuitable people from being recruited and can discourage them from applying. Ongoing supervision encourages people to follow policies that can reduce the risk of harm to children. Robust human resource management practices ensure that all staff receive ongoing training to effectively perform their role.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What should we be doing?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 Recruitment, including advertising and screening, emphasises child safety.</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 Ensure relevant staff have probity checks.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 Ensure all staff receive an appropriate induction and are aware of their child safety responsibilities, including reporting obligations.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 Supervision and people management have a child safety focus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What questions can we ask to reflect on what we are doing?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 </a:t>
            </a:r>
            <a:r>
              <a:rPr lang="en-AU" b="1" dirty="0"/>
              <a:t>How do our recruitment processes focus on child safety?</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 Do all relevant staff have WWCC and reference checks?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 </a:t>
            </a:r>
            <a:r>
              <a:rPr lang="en-AU" b="1" dirty="0"/>
              <a:t>Do we have probationary periods for all staff?</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 How does our induction process explain our organisation’s commitment to child safety?</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 How does our induction process help our staff understand their obligations to keep children safe?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 How do we supervise and support our staff to encourage child safe practices?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 Do all relevant staff have verified WWCCs, criminal history and reference checks?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Examples: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Pre-recruitment: role requirement &amp; risk management, PD, advertising</a:t>
            </a:r>
          </a:p>
          <a:p>
            <a:r>
              <a:rPr lang="en-AU" sz="1200" b="1" i="0" kern="1200" dirty="0">
                <a:solidFill>
                  <a:schemeClr val="tx1"/>
                </a:solidFill>
                <a:effectLst/>
                <a:latin typeface="+mn-lt"/>
                <a:ea typeface="+mn-ea"/>
                <a:cs typeface="+mn-cs"/>
              </a:rPr>
              <a:t>Recruitment, including advertising and screening, emphasises child safety- advisable that at least 1 question in interviews have a child protection focus</a:t>
            </a:r>
          </a:p>
          <a:p>
            <a:r>
              <a:rPr lang="en-AU" sz="1200" b="0" i="0" kern="1200" dirty="0">
                <a:solidFill>
                  <a:schemeClr val="tx1"/>
                </a:solidFill>
                <a:effectLst/>
                <a:latin typeface="+mn-lt"/>
                <a:ea typeface="+mn-ea"/>
                <a:cs typeface="+mn-cs"/>
              </a:rPr>
              <a:t>Relevant staff and volunteers have Working With Children Checks</a:t>
            </a:r>
          </a:p>
          <a:p>
            <a:r>
              <a:rPr lang="en-AU" sz="1200" b="0" i="0" kern="1200" dirty="0">
                <a:solidFill>
                  <a:schemeClr val="tx1"/>
                </a:solidFill>
                <a:effectLst/>
                <a:latin typeface="+mn-lt"/>
                <a:ea typeface="+mn-ea"/>
                <a:cs typeface="+mn-cs"/>
              </a:rPr>
              <a:t>Code of Conducts and declarations</a:t>
            </a:r>
          </a:p>
          <a:p>
            <a:r>
              <a:rPr lang="en-AU" sz="1200" b="0" i="0" kern="1200" dirty="0">
                <a:solidFill>
                  <a:schemeClr val="tx1"/>
                </a:solidFill>
                <a:effectLst/>
                <a:latin typeface="+mn-lt"/>
                <a:ea typeface="+mn-ea"/>
                <a:cs typeface="+mn-cs"/>
              </a:rPr>
              <a:t>Form 28 referee checks</a:t>
            </a:r>
          </a:p>
          <a:p>
            <a:r>
              <a:rPr lang="en-AU" sz="1200" b="0" i="0" kern="1200" dirty="0">
                <a:solidFill>
                  <a:schemeClr val="tx1"/>
                </a:solidFill>
                <a:effectLst/>
                <a:latin typeface="+mn-lt"/>
                <a:ea typeface="+mn-ea"/>
                <a:cs typeface="+mn-cs"/>
              </a:rPr>
              <a:t>All staff and volunteers receive an appropriate induction and are aware of their child safety responsibilities, including reporting obligations</a:t>
            </a:r>
          </a:p>
          <a:p>
            <a:r>
              <a:rPr lang="en-AU" sz="1200" b="0" i="0" kern="1200" dirty="0">
                <a:solidFill>
                  <a:schemeClr val="tx1"/>
                </a:solidFill>
                <a:effectLst/>
                <a:latin typeface="+mn-lt"/>
                <a:ea typeface="+mn-ea"/>
                <a:cs typeface="+mn-cs"/>
              </a:rPr>
              <a:t>Supervision, professional development and people management have a child safety focus</a:t>
            </a:r>
          </a:p>
          <a:p>
            <a:endParaRPr lang="en-AU" b="1" dirty="0"/>
          </a:p>
          <a:p>
            <a:r>
              <a:rPr lang="en-AU" b="1" dirty="0"/>
              <a:t>(Relevant to this Standard: is the CSBB Towards 2025 Strategic Plan: one of the main priorities under Capability and Enablement is attracting, developing and retaining high performing personnel.  </a:t>
            </a:r>
          </a:p>
          <a:p>
            <a:endParaRPr lang="en-AU" dirty="0"/>
          </a:p>
        </p:txBody>
      </p:sp>
      <p:sp>
        <p:nvSpPr>
          <p:cNvPr id="4" name="Slide Number Placeholder 3"/>
          <p:cNvSpPr>
            <a:spLocks noGrp="1"/>
          </p:cNvSpPr>
          <p:nvPr>
            <p:ph type="sldNum" sz="quarter" idx="5"/>
          </p:nvPr>
        </p:nvSpPr>
        <p:spPr/>
        <p:txBody>
          <a:bodyPr/>
          <a:lstStyle/>
          <a:p>
            <a:fld id="{30484D32-375D-474E-B407-3F7F372E4DD2}" type="slidenum">
              <a:rPr lang="en-AU" smtClean="0"/>
              <a:t>21</a:t>
            </a:fld>
            <a:endParaRPr lang="en-AU"/>
          </a:p>
        </p:txBody>
      </p:sp>
    </p:spTree>
    <p:extLst>
      <p:ext uri="{BB962C8B-B14F-4D97-AF65-F5344CB8AC3E}">
        <p14:creationId xmlns:p14="http://schemas.microsoft.com/office/powerpoint/2010/main" val="1071299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Standard 7: Personnel are equipped with knowledge, skills and awareness to keep children safe through information, ongoing education and training. </a:t>
            </a:r>
          </a:p>
          <a:p>
            <a:endParaRPr lang="en-AU" b="1" dirty="0"/>
          </a:p>
          <a:p>
            <a:r>
              <a:rPr lang="en-AU" b="1" dirty="0"/>
              <a:t>Why is this Standard important?</a:t>
            </a:r>
          </a:p>
          <a:p>
            <a:endParaRPr lang="en-AU" dirty="0"/>
          </a:p>
          <a:p>
            <a:r>
              <a:rPr lang="en-AU" dirty="0"/>
              <a:t>When an </a:t>
            </a:r>
            <a:r>
              <a:rPr lang="en-AU" b="1" dirty="0"/>
              <a:t>organisation has a culture of learning, staff are provided with ongoing education and training in how to keep children safe</a:t>
            </a:r>
            <a:r>
              <a:rPr lang="en-AU" dirty="0"/>
              <a:t>. Training also supports staff in understanding what abuse looks like, how the environment can enable or deter abuse and behaviours that indicate abuse may be occurring. </a:t>
            </a:r>
          </a:p>
          <a:p>
            <a:endParaRPr lang="en-AU" dirty="0"/>
          </a:p>
          <a:p>
            <a:r>
              <a:rPr lang="en-AU" dirty="0"/>
              <a:t>Training gives </a:t>
            </a:r>
            <a:r>
              <a:rPr lang="en-AU" b="1" dirty="0"/>
              <a:t>staff confidence to respond to abuse if it is detected</a:t>
            </a:r>
            <a:r>
              <a:rPr lang="en-AU" dirty="0"/>
              <a:t>. It reinforces the importance of child safety and that it is everyone’s responsibility. Child safe training should extend from front-line staff to managers and boards of directors.</a:t>
            </a:r>
          </a:p>
          <a:p>
            <a:endParaRPr lang="en-AU" dirty="0"/>
          </a:p>
          <a:p>
            <a:r>
              <a:rPr lang="en-AU" b="1" dirty="0"/>
              <a:t>What should we be doing?</a:t>
            </a:r>
          </a:p>
          <a:p>
            <a:endParaRPr lang="en-AU" b="1" dirty="0"/>
          </a:p>
          <a:p>
            <a:r>
              <a:rPr lang="en-AU" dirty="0"/>
              <a:t>• Staff receive training on the nature and indicators of child maltreatment, particularly abuse that occurs in organisations.</a:t>
            </a:r>
          </a:p>
          <a:p>
            <a:r>
              <a:rPr lang="en-AU" dirty="0"/>
              <a:t>• Staff receive training on the organisation’s child safe practices and child protection efforts.</a:t>
            </a:r>
          </a:p>
          <a:p>
            <a:r>
              <a:rPr lang="en-AU" dirty="0"/>
              <a:t>• Staff are supported to develop practical skills in protecting children and responding to disclosures.</a:t>
            </a:r>
          </a:p>
          <a:p>
            <a:endParaRPr lang="en-AU" dirty="0"/>
          </a:p>
          <a:p>
            <a:r>
              <a:rPr lang="en-AU" b="1" dirty="0"/>
              <a:t>What questions can we ask to reflect on what we are doing?</a:t>
            </a:r>
          </a:p>
          <a:p>
            <a:endParaRPr lang="en-AU" b="1" dirty="0"/>
          </a:p>
          <a:p>
            <a:r>
              <a:rPr lang="en-AU" dirty="0"/>
              <a:t>• How are staff made aware of the indicators of abuse and neglect?</a:t>
            </a:r>
          </a:p>
          <a:p>
            <a:r>
              <a:rPr lang="en-AU" dirty="0"/>
              <a:t>• How are staff trained in child safe practices?</a:t>
            </a:r>
          </a:p>
          <a:p>
            <a:r>
              <a:rPr lang="en-AU" dirty="0"/>
              <a:t>• How do we record staff participation in training?</a:t>
            </a:r>
          </a:p>
          <a:p>
            <a:r>
              <a:rPr lang="en-AU" dirty="0"/>
              <a:t>• How do we provide training for staff working in higher-risk roles and situations, including working with children with vulnerabilities?</a:t>
            </a:r>
          </a:p>
          <a:p>
            <a:r>
              <a:rPr lang="en-AU" dirty="0"/>
              <a:t>• How do we know our staff are confident to ask for help with reporting abuse and inappropriate conduct?</a:t>
            </a:r>
          </a:p>
          <a:p>
            <a:r>
              <a:rPr lang="en-AU" dirty="0"/>
              <a:t>• </a:t>
            </a:r>
            <a:r>
              <a:rPr lang="en-AU" b="1" dirty="0"/>
              <a:t>How do we ensure that short-term casual, agency or contract staff are properly inducted and know the expectations of our organisation?</a:t>
            </a:r>
          </a:p>
          <a:p>
            <a:endParaRPr lang="en-AU" dirty="0"/>
          </a:p>
          <a:p>
            <a:r>
              <a:rPr lang="en-AU" b="1" dirty="0"/>
              <a:t>Examples of training run by OfS and by schools: </a:t>
            </a:r>
          </a:p>
          <a:p>
            <a:endParaRPr lang="en-AU" dirty="0"/>
          </a:p>
          <a:p>
            <a:pPr marL="171450" indent="-171450">
              <a:buFont typeface="Arial" panose="020B0604020202020204" pitchFamily="34" charset="0"/>
              <a:buChar char="•"/>
            </a:pPr>
            <a:r>
              <a:rPr lang="en-AU" b="1" dirty="0"/>
              <a:t>Orientation training </a:t>
            </a:r>
          </a:p>
          <a:p>
            <a:pPr marL="171450" indent="-171450">
              <a:buFont typeface="Arial" panose="020B0604020202020204" pitchFamily="34" charset="0"/>
              <a:buChar char="•"/>
            </a:pPr>
            <a:r>
              <a:rPr lang="en-AU" b="1" dirty="0"/>
              <a:t>Induction training</a:t>
            </a:r>
          </a:p>
          <a:p>
            <a:pPr marL="171450" indent="-171450">
              <a:buFont typeface="Arial" panose="020B0604020202020204" pitchFamily="34" charset="0"/>
              <a:buChar char="•"/>
            </a:pPr>
            <a:r>
              <a:rPr lang="en-AU" b="1" dirty="0"/>
              <a:t>Managing Risk of Significant Harm &amp; Wellbeing Concerns</a:t>
            </a:r>
          </a:p>
          <a:p>
            <a:pPr marL="171450" indent="-171450">
              <a:buFont typeface="Arial" panose="020B0604020202020204" pitchFamily="34" charset="0"/>
              <a:buChar char="•"/>
            </a:pPr>
            <a:r>
              <a:rPr lang="en-AU" b="1" dirty="0"/>
              <a:t>Managing Allegations Against Staff</a:t>
            </a:r>
          </a:p>
          <a:p>
            <a:pPr marL="171450" indent="-171450">
              <a:buFont typeface="Arial" panose="020B0604020202020204" pitchFamily="34" charset="0"/>
              <a:buChar char="•"/>
            </a:pPr>
            <a:r>
              <a:rPr lang="en-AU" b="1" dirty="0"/>
              <a:t>SALT online compliance training</a:t>
            </a:r>
          </a:p>
          <a:p>
            <a:pPr marL="171450" indent="-171450">
              <a:buFont typeface="Arial" panose="020B0604020202020204" pitchFamily="34" charset="0"/>
              <a:buChar char="•"/>
            </a:pPr>
            <a:r>
              <a:rPr lang="en-AU" sz="1200" b="1" u="none" kern="1200" dirty="0">
                <a:solidFill>
                  <a:schemeClr val="tx1"/>
                </a:solidFill>
                <a:effectLst/>
                <a:latin typeface="+mn-lt"/>
                <a:ea typeface="+mn-ea"/>
                <a:cs typeface="+mn-cs"/>
              </a:rPr>
              <a:t>Calmer Classrooms – engaging children affected by trauma</a:t>
            </a:r>
          </a:p>
          <a:p>
            <a:pPr marL="171450" indent="-171450">
              <a:buFont typeface="Arial" panose="020B0604020202020204" pitchFamily="34" charset="0"/>
              <a:buChar char="•"/>
            </a:pPr>
            <a:r>
              <a:rPr lang="en-AU" sz="1200" b="1" u="none" kern="1200" dirty="0">
                <a:solidFill>
                  <a:schemeClr val="tx1"/>
                </a:solidFill>
                <a:effectLst/>
                <a:latin typeface="+mn-lt"/>
                <a:ea typeface="+mn-ea"/>
                <a:cs typeface="+mn-cs"/>
              </a:rPr>
              <a:t>Sexting and Cyber Bullying – looking at the problem of sexting and cyber bullying and young people</a:t>
            </a:r>
          </a:p>
          <a:p>
            <a:pPr marL="171450" indent="-171450">
              <a:buFont typeface="Arial" panose="020B0604020202020204" pitchFamily="34" charset="0"/>
              <a:buChar char="•"/>
            </a:pPr>
            <a:r>
              <a:rPr lang="en-AU" sz="1200" b="1" u="none" kern="1200" dirty="0">
                <a:solidFill>
                  <a:schemeClr val="tx1"/>
                </a:solidFill>
                <a:effectLst/>
                <a:latin typeface="+mn-lt"/>
                <a:ea typeface="+mn-ea"/>
                <a:cs typeface="+mn-cs"/>
              </a:rPr>
              <a:t>Responding to Children and Young People’s Disclosure of Abuse - how to handle disclosures of a child protection nature</a:t>
            </a:r>
          </a:p>
          <a:p>
            <a:pPr marL="171450" indent="-171450">
              <a:buFont typeface="Arial" panose="020B0604020202020204" pitchFamily="34" charset="0"/>
              <a:buChar char="•"/>
            </a:pPr>
            <a:r>
              <a:rPr lang="en-AU" sz="1200" b="1" u="none" kern="1200" dirty="0">
                <a:solidFill>
                  <a:schemeClr val="tx1"/>
                </a:solidFill>
                <a:effectLst/>
                <a:latin typeface="+mn-lt"/>
                <a:ea typeface="+mn-ea"/>
                <a:cs typeface="+mn-cs"/>
              </a:rPr>
              <a:t>Neglecting Neglect – a closer look at neglect as a category of abuse</a:t>
            </a:r>
          </a:p>
          <a:p>
            <a:pPr marL="171450" indent="-171450">
              <a:buFont typeface="Arial" panose="020B0604020202020204" pitchFamily="34" charset="0"/>
              <a:buChar char="•"/>
            </a:pPr>
            <a:r>
              <a:rPr lang="en-AU" sz="1200" b="1" u="none" kern="1200" dirty="0">
                <a:solidFill>
                  <a:schemeClr val="tx1"/>
                </a:solidFill>
                <a:effectLst/>
                <a:latin typeface="+mn-lt"/>
                <a:ea typeface="+mn-ea"/>
                <a:cs typeface="+mn-cs"/>
              </a:rPr>
              <a:t>Responding to Sexualised Behaviour in Children &amp; Young People – breaking down the guidelines for staff working in NSW Catholic Schools</a:t>
            </a:r>
          </a:p>
          <a:p>
            <a:endParaRPr lang="en-AU" dirty="0"/>
          </a:p>
        </p:txBody>
      </p:sp>
      <p:sp>
        <p:nvSpPr>
          <p:cNvPr id="4" name="Slide Number Placeholder 3"/>
          <p:cNvSpPr>
            <a:spLocks noGrp="1"/>
          </p:cNvSpPr>
          <p:nvPr>
            <p:ph type="sldNum" sz="quarter" idx="10"/>
          </p:nvPr>
        </p:nvSpPr>
        <p:spPr/>
        <p:txBody>
          <a:bodyPr/>
          <a:lstStyle/>
          <a:p>
            <a:fld id="{5BBA9997-9813-4709-8377-FCDF49B0954B}" type="slidenum">
              <a:rPr lang="en-AU" smtClean="0"/>
              <a:t>22</a:t>
            </a:fld>
            <a:endParaRPr lang="en-AU"/>
          </a:p>
        </p:txBody>
      </p:sp>
    </p:spTree>
    <p:extLst>
      <p:ext uri="{BB962C8B-B14F-4D97-AF65-F5344CB8AC3E}">
        <p14:creationId xmlns:p14="http://schemas.microsoft.com/office/powerpoint/2010/main" val="3610766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The last of the group of Standards refer to Systems, Policies and Procedures. </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Standard 6: Effective complaints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Standard 8: Safe physical and online environments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Standard 10: Polices and procedures support child safety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kern="1200" dirty="0">
              <a:solidFill>
                <a:schemeClr val="tx1"/>
              </a:solidFill>
              <a:effectLst/>
              <a:latin typeface="+mn-lt"/>
              <a:ea typeface="+mn-ea"/>
              <a:cs typeface="+mn-cs"/>
            </a:endParaRPr>
          </a:p>
          <a:p>
            <a:pPr marL="0" indent="0">
              <a:buFontTx/>
              <a:buNone/>
            </a:pPr>
            <a:endParaRPr lang="en-AU" dirty="0"/>
          </a:p>
          <a:p>
            <a:pPr marL="0" indent="0">
              <a:buFontTx/>
              <a:buNone/>
            </a:pPr>
            <a:endParaRPr lang="en-AU" dirty="0"/>
          </a:p>
          <a:p>
            <a:pPr marL="0" indent="0">
              <a:buFontTx/>
              <a:buNone/>
            </a:pPr>
            <a:endParaRPr lang="en-AU" dirty="0"/>
          </a:p>
          <a:p>
            <a:endParaRPr lang="en-AU" dirty="0"/>
          </a:p>
        </p:txBody>
      </p:sp>
      <p:sp>
        <p:nvSpPr>
          <p:cNvPr id="4" name="Slide Number Placeholder 3"/>
          <p:cNvSpPr>
            <a:spLocks noGrp="1"/>
          </p:cNvSpPr>
          <p:nvPr>
            <p:ph type="sldNum" sz="quarter" idx="10"/>
          </p:nvPr>
        </p:nvSpPr>
        <p:spPr/>
        <p:txBody>
          <a:bodyPr/>
          <a:lstStyle/>
          <a:p>
            <a:fld id="{5BBA9997-9813-4709-8377-FCDF49B0954B}" type="slidenum">
              <a:rPr lang="en-AU" smtClean="0"/>
              <a:t>23</a:t>
            </a:fld>
            <a:endParaRPr lang="en-AU"/>
          </a:p>
        </p:txBody>
      </p:sp>
    </p:spTree>
    <p:extLst>
      <p:ext uri="{BB962C8B-B14F-4D97-AF65-F5344CB8AC3E}">
        <p14:creationId xmlns:p14="http://schemas.microsoft.com/office/powerpoint/2010/main" val="953261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highlight>
                  <a:srgbClr val="FFFF00"/>
                </a:highlight>
              </a:rPr>
              <a:t>Standard 6 </a:t>
            </a:r>
            <a:r>
              <a:rPr lang="en-AU" dirty="0">
                <a:highlight>
                  <a:srgbClr val="FFFF00"/>
                </a:highlight>
              </a:rPr>
              <a:t>Processes to respond to complaints of child abuse are child focused</a:t>
            </a:r>
          </a:p>
          <a:p>
            <a:endParaRPr lang="en-AU" b="1" dirty="0">
              <a:highlight>
                <a:srgbClr val="FFFF00"/>
              </a:highlight>
            </a:endParaRPr>
          </a:p>
          <a:p>
            <a:endParaRPr lang="en-AU" b="1" dirty="0">
              <a:highlight>
                <a:srgbClr val="FFFF00"/>
              </a:highlight>
            </a:endParaRPr>
          </a:p>
          <a:p>
            <a:r>
              <a:rPr lang="en-AU" b="1" dirty="0">
                <a:highlight>
                  <a:srgbClr val="FFFF00"/>
                </a:highlight>
              </a:rPr>
              <a:t>Why is this Standard important?</a:t>
            </a:r>
          </a:p>
          <a:p>
            <a:endParaRPr lang="en-AU" dirty="0">
              <a:highlight>
                <a:srgbClr val="FFFF00"/>
              </a:highlight>
            </a:endParaRPr>
          </a:p>
          <a:p>
            <a:r>
              <a:rPr lang="en-AU" dirty="0">
                <a:highlight>
                  <a:srgbClr val="FFFF00"/>
                </a:highlight>
              </a:rPr>
              <a:t>Implementing a child focused complaint handling procedure means people know how to make a complaint and staff know what steps to take to respond. Children are safer when complaints are addressed quickly, thoroughly and transparently, and where the family and community are supported. When the complaint process is child focused, children feel more comfortable and empowered to make a complaint. Child safe organisations use complaints as opportunities to reflect on their practices. Children are at greater risk when organisations prioritise their own reputations over the safety of children.</a:t>
            </a:r>
          </a:p>
          <a:p>
            <a:endParaRPr lang="en-AU" b="1" dirty="0">
              <a:highlight>
                <a:srgbClr val="FFFF00"/>
              </a:highlight>
            </a:endParaRPr>
          </a:p>
          <a:p>
            <a:r>
              <a:rPr lang="en-AU" b="1" dirty="0"/>
              <a:t>What should we be doing?</a:t>
            </a:r>
          </a:p>
          <a:p>
            <a:endParaRPr lang="en-AU" b="1" dirty="0"/>
          </a:p>
          <a:p>
            <a:r>
              <a:rPr lang="en-AU" dirty="0"/>
              <a:t>• The organisation has a child focused complaint handling system that is understood by children, staff, volunteers and families.</a:t>
            </a:r>
          </a:p>
          <a:p>
            <a:r>
              <a:rPr lang="en-AU" dirty="0"/>
              <a:t>• The organisation has an effective complaint handling policy that clearly outlines roles and responsibilities, approaches to dealing with different types of complaints, and obligations to act and report.</a:t>
            </a:r>
          </a:p>
          <a:p>
            <a:r>
              <a:rPr lang="en-AU" dirty="0"/>
              <a:t>• Complaints are taken seriously and responded to promptly and thoroughly.</a:t>
            </a:r>
          </a:p>
          <a:p>
            <a:r>
              <a:rPr lang="en-AU" dirty="0"/>
              <a:t>• The organisation meets reporting, privacy and employment obligations.</a:t>
            </a:r>
          </a:p>
          <a:p>
            <a:endParaRPr lang="en-AU" b="1" dirty="0">
              <a:highlight>
                <a:srgbClr val="FFFF00"/>
              </a:highlight>
            </a:endParaRPr>
          </a:p>
          <a:p>
            <a:r>
              <a:rPr lang="en-AU" b="1" dirty="0"/>
              <a:t>What questions can we ask to reflect on what we are doing?</a:t>
            </a:r>
          </a:p>
          <a:p>
            <a:r>
              <a:rPr lang="en-AU" dirty="0"/>
              <a:t>• </a:t>
            </a:r>
            <a:r>
              <a:rPr lang="en-AU" b="1" dirty="0"/>
              <a:t>How do we prioritise the safety of all children in our organisation after a complaint is received? (Scenario: student makes a complaint about a teacher, what do we do, how do we respond? Is the child safe throughout the process?)</a:t>
            </a:r>
          </a:p>
          <a:p>
            <a:r>
              <a:rPr lang="en-AU" dirty="0"/>
              <a:t>• How do we make our complaint handling process publicly available and accessible?</a:t>
            </a:r>
          </a:p>
          <a:p>
            <a:r>
              <a:rPr lang="en-AU" dirty="0"/>
              <a:t>• How do we make our staff aware of their internal and external reporting obligations, including reportable conduct?</a:t>
            </a:r>
          </a:p>
          <a:p>
            <a:r>
              <a:rPr lang="en-AU" dirty="0"/>
              <a:t>• How do we record complaints about child abuse?</a:t>
            </a:r>
          </a:p>
          <a:p>
            <a:r>
              <a:rPr lang="en-AU" dirty="0"/>
              <a:t>• How do we embed a culture of reporting?</a:t>
            </a:r>
          </a:p>
          <a:p>
            <a:r>
              <a:rPr lang="en-AU" dirty="0"/>
              <a:t>• How do we support families after a complaint is received?</a:t>
            </a:r>
          </a:p>
          <a:p>
            <a:r>
              <a:rPr lang="en-AU" dirty="0"/>
              <a:t>• What mechanisms ensure the confidentiality of complaints and the investigative process?</a:t>
            </a:r>
          </a:p>
          <a:p>
            <a:r>
              <a:rPr lang="en-AU" dirty="0"/>
              <a:t>• Do adults understand the process and possible outcomes for complaints that are made against them? </a:t>
            </a:r>
            <a:endParaRPr lang="en-AU" b="1" dirty="0">
              <a:highlight>
                <a:srgbClr val="FFFF00"/>
              </a:highlight>
            </a:endParaRPr>
          </a:p>
          <a:p>
            <a:endParaRPr lang="en-AU" b="1" dirty="0">
              <a:highlight>
                <a:srgbClr val="FFFF00"/>
              </a:highlight>
            </a:endParaRPr>
          </a:p>
          <a:p>
            <a:endParaRPr lang="en-AU" b="1" dirty="0"/>
          </a:p>
          <a:p>
            <a:endParaRPr lang="en-AU" dirty="0"/>
          </a:p>
        </p:txBody>
      </p:sp>
      <p:sp>
        <p:nvSpPr>
          <p:cNvPr id="4" name="Slide Number Placeholder 3"/>
          <p:cNvSpPr>
            <a:spLocks noGrp="1"/>
          </p:cNvSpPr>
          <p:nvPr>
            <p:ph type="sldNum" sz="quarter" idx="5"/>
          </p:nvPr>
        </p:nvSpPr>
        <p:spPr/>
        <p:txBody>
          <a:bodyPr/>
          <a:lstStyle/>
          <a:p>
            <a:fld id="{30484D32-375D-474E-B407-3F7F372E4DD2}" type="slidenum">
              <a:rPr lang="en-AU" smtClean="0"/>
              <a:t>24</a:t>
            </a:fld>
            <a:endParaRPr lang="en-AU"/>
          </a:p>
        </p:txBody>
      </p:sp>
    </p:spTree>
    <p:extLst>
      <p:ext uri="{BB962C8B-B14F-4D97-AF65-F5344CB8AC3E}">
        <p14:creationId xmlns:p14="http://schemas.microsoft.com/office/powerpoint/2010/main" val="1469308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Standard 8 Physical and online environments minimise the opportunity for abuse to occur </a:t>
            </a:r>
          </a:p>
          <a:p>
            <a:endParaRPr lang="en-AU" b="1" dirty="0"/>
          </a:p>
          <a:p>
            <a:r>
              <a:rPr lang="en-AU" b="1" dirty="0"/>
              <a:t>Why is this Standard important? </a:t>
            </a:r>
          </a:p>
          <a:p>
            <a:endParaRPr lang="en-AU" dirty="0"/>
          </a:p>
          <a:p>
            <a:r>
              <a:rPr lang="en-AU" dirty="0"/>
              <a:t>Safe physical environments play a significant role in reducing opportunities for abuse to occur. Perpetrators exploit situations where they can be alone with children or use the online environment to extend their connection and influence. An organisation that has areas without natural lines of sight by other adults, or no behavioural expectations when interacting with children in person or online, increases opportunities for harm to occur. Managing risks in physical and online environments can prevent abuse and increase the likelihood that perpetrators are stopped.</a:t>
            </a:r>
          </a:p>
          <a:p>
            <a:endParaRPr lang="en-AU" b="1" dirty="0"/>
          </a:p>
          <a:p>
            <a:r>
              <a:rPr lang="en-AU" b="1" dirty="0"/>
              <a:t>What should we be doing?</a:t>
            </a:r>
          </a:p>
          <a:p>
            <a:endParaRPr lang="en-AU" dirty="0"/>
          </a:p>
          <a:p>
            <a:r>
              <a:rPr lang="en-AU" dirty="0"/>
              <a:t>• Risks in online and physical environments are identified and mitigated without compromising a child’s right to privacy and healthy development.</a:t>
            </a:r>
          </a:p>
          <a:p>
            <a:r>
              <a:rPr lang="en-AU" dirty="0"/>
              <a:t>• The online environment is used in accordance with the organisation’s Code of Conduct and relevant policies. </a:t>
            </a:r>
          </a:p>
          <a:p>
            <a:endParaRPr lang="en-AU" b="0" dirty="0"/>
          </a:p>
          <a:p>
            <a:r>
              <a:rPr lang="en-AU" b="0" dirty="0"/>
              <a:t>What questions can we ask to reflect on what we are doing?</a:t>
            </a:r>
          </a:p>
          <a:p>
            <a:r>
              <a:rPr lang="en-AU" dirty="0"/>
              <a:t>• How do we assess and manage risks in the physical and online environments?</a:t>
            </a:r>
          </a:p>
          <a:p>
            <a:r>
              <a:rPr lang="en-AU" dirty="0"/>
              <a:t>• How can we alter the physical environment to increase natural lines of sight?</a:t>
            </a:r>
          </a:p>
          <a:p>
            <a:r>
              <a:rPr lang="en-AU" dirty="0"/>
              <a:t>• How do we consult with children about their views of safety in physical and online environments?</a:t>
            </a:r>
          </a:p>
          <a:p>
            <a:r>
              <a:rPr lang="en-AU" dirty="0"/>
              <a:t>• </a:t>
            </a:r>
            <a:r>
              <a:rPr lang="en-AU" b="1" dirty="0"/>
              <a:t>How do we educate our workforce and parents about behavioural expectations, including online safety</a:t>
            </a:r>
            <a:r>
              <a:rPr lang="en-AU" dirty="0"/>
              <a:t>?</a:t>
            </a:r>
          </a:p>
          <a:p>
            <a:r>
              <a:rPr lang="en-AU" dirty="0"/>
              <a:t>• How do we educate children about how to stay safe in the online environment?</a:t>
            </a:r>
          </a:p>
          <a:p>
            <a:r>
              <a:rPr lang="en-AU" dirty="0"/>
              <a:t>• How do we balance privacy with the need to provide a safe environment for children?</a:t>
            </a:r>
            <a:endParaRPr lang="en-AU" b="1" dirty="0"/>
          </a:p>
          <a:p>
            <a:endParaRPr lang="en-AU" b="1" dirty="0"/>
          </a:p>
          <a:p>
            <a:endParaRPr lang="en-AU" sz="1200" dirty="0"/>
          </a:p>
          <a:p>
            <a:r>
              <a:rPr lang="en-AU" sz="1200" b="1" dirty="0"/>
              <a:t>Identify risks – including how they might happen</a:t>
            </a:r>
          </a:p>
          <a:p>
            <a:r>
              <a:rPr lang="en-AU" sz="1200" b="1" dirty="0"/>
              <a:t>Analysing risks – determine the likelihood and the magnitude of the consequence/s</a:t>
            </a:r>
          </a:p>
          <a:p>
            <a:r>
              <a:rPr lang="en-AU" sz="1200" b="1" dirty="0"/>
              <a:t>Code of Conduct (behaviour risks)</a:t>
            </a:r>
          </a:p>
          <a:p>
            <a:r>
              <a:rPr lang="en-AU" sz="1200" b="1" dirty="0"/>
              <a:t>Evaluate the risks e.g. Low, Medium, High and the consequences</a:t>
            </a:r>
          </a:p>
          <a:p>
            <a:r>
              <a:rPr lang="en-AU" sz="1200" b="1" dirty="0"/>
              <a:t>Mitigate the risks</a:t>
            </a:r>
          </a:p>
          <a:p>
            <a:r>
              <a:rPr lang="en-AU" sz="1200" b="1" dirty="0"/>
              <a:t>Agreements with third parties</a:t>
            </a:r>
          </a:p>
          <a:p>
            <a:endParaRPr lang="en-AU" dirty="0"/>
          </a:p>
        </p:txBody>
      </p:sp>
      <p:sp>
        <p:nvSpPr>
          <p:cNvPr id="4" name="Slide Number Placeholder 3"/>
          <p:cNvSpPr>
            <a:spLocks noGrp="1"/>
          </p:cNvSpPr>
          <p:nvPr>
            <p:ph type="sldNum" sz="quarter" idx="5"/>
          </p:nvPr>
        </p:nvSpPr>
        <p:spPr/>
        <p:txBody>
          <a:bodyPr/>
          <a:lstStyle/>
          <a:p>
            <a:fld id="{30484D32-375D-474E-B407-3F7F372E4DD2}" type="slidenum">
              <a:rPr lang="en-AU" smtClean="0"/>
              <a:t>25</a:t>
            </a:fld>
            <a:endParaRPr lang="en-AU"/>
          </a:p>
        </p:txBody>
      </p:sp>
    </p:spTree>
    <p:extLst>
      <p:ext uri="{BB962C8B-B14F-4D97-AF65-F5344CB8AC3E}">
        <p14:creationId xmlns:p14="http://schemas.microsoft.com/office/powerpoint/2010/main" val="31471665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Standard 10 – policies &amp; procedures document how the institution is child safe</a:t>
            </a:r>
            <a:endParaRPr lang="en-AU" sz="1200" b="1" dirty="0"/>
          </a:p>
          <a:p>
            <a:r>
              <a:rPr lang="en-AU" sz="1200" b="1" dirty="0"/>
              <a:t>Why is this Standard important?</a:t>
            </a:r>
          </a:p>
          <a:p>
            <a:endParaRPr lang="en-AU" sz="1200" dirty="0"/>
          </a:p>
          <a:p>
            <a:r>
              <a:rPr lang="en-AU" sz="1200" dirty="0"/>
              <a:t>Implemented effectively, child safe policies and procedures provide guidance and clarity to staff, volunteers, parents and children about how to prevent and respond to child safety issues. Without this clarity, individual staff can be left to make their own judgements about complex issues and scenarios – sometimes with poor consequences.</a:t>
            </a:r>
          </a:p>
          <a:p>
            <a:pPr marL="0" lvl="0" indent="0">
              <a:buFont typeface="Arial" panose="020B0604020202020204" pitchFamily="34" charset="0"/>
              <a:buNone/>
            </a:pPr>
            <a:endParaRPr lang="en-AU" sz="1200" dirty="0"/>
          </a:p>
          <a:p>
            <a:pPr marL="0" lvl="0" indent="0">
              <a:buFont typeface="Arial" panose="020B0604020202020204" pitchFamily="34" charset="0"/>
              <a:buNone/>
            </a:pPr>
            <a:r>
              <a:rPr lang="en-AU" sz="1200" b="1" dirty="0"/>
              <a:t>What should we be doing?</a:t>
            </a:r>
          </a:p>
          <a:p>
            <a:pPr marL="0" lvl="0" indent="0">
              <a:buFont typeface="Arial" panose="020B0604020202020204" pitchFamily="34" charset="0"/>
              <a:buNone/>
            </a:pPr>
            <a:endParaRPr lang="en-AU" sz="1200" dirty="0"/>
          </a:p>
          <a:p>
            <a:pPr marL="0" lvl="0" indent="0">
              <a:buFont typeface="Arial" panose="020B0604020202020204" pitchFamily="34" charset="0"/>
              <a:buNone/>
            </a:pPr>
            <a:r>
              <a:rPr lang="en-AU" sz="1200" dirty="0"/>
              <a:t>• Policies and procedures address all Child Safe Standards and are accessible and easy to understand.</a:t>
            </a:r>
          </a:p>
          <a:p>
            <a:pPr marL="0" lvl="0" indent="0">
              <a:buFont typeface="Arial" panose="020B0604020202020204" pitchFamily="34" charset="0"/>
              <a:buNone/>
            </a:pPr>
            <a:r>
              <a:rPr lang="en-AU" sz="1200" dirty="0"/>
              <a:t>• Best practice models and stakeholder consultation inform the development of policies and procedures.</a:t>
            </a:r>
          </a:p>
          <a:p>
            <a:pPr marL="0" lvl="0" indent="0">
              <a:buFont typeface="Arial" panose="020B0604020202020204" pitchFamily="34" charset="0"/>
              <a:buNone/>
            </a:pPr>
            <a:r>
              <a:rPr lang="en-AU" sz="1200" dirty="0"/>
              <a:t>• Leaders champion and model compliance with policies and procedures. </a:t>
            </a:r>
          </a:p>
          <a:p>
            <a:pPr marL="0" lvl="0" indent="0">
              <a:buFont typeface="Arial" panose="020B0604020202020204" pitchFamily="34" charset="0"/>
              <a:buNone/>
            </a:pPr>
            <a:r>
              <a:rPr lang="en-AU" sz="1200" dirty="0"/>
              <a:t>• Staff understand and implement the policies and procedures.</a:t>
            </a:r>
          </a:p>
          <a:p>
            <a:endParaRPr lang="en-AU" sz="1200" b="1" dirty="0"/>
          </a:p>
          <a:p>
            <a:r>
              <a:rPr lang="en-AU" sz="1200" b="1" dirty="0"/>
              <a:t>What questions can we ask to reflect on what we are doing?</a:t>
            </a:r>
          </a:p>
          <a:p>
            <a:r>
              <a:rPr lang="en-AU" sz="1200" dirty="0"/>
              <a:t>• How do we make our policies and procedures specific to our organisation?</a:t>
            </a:r>
          </a:p>
          <a:p>
            <a:r>
              <a:rPr lang="en-AU" sz="1200" dirty="0"/>
              <a:t>• How do our leaders champion a culture of compliance with our child safe policies and procedures?</a:t>
            </a:r>
          </a:p>
          <a:p>
            <a:r>
              <a:rPr lang="en-AU" sz="1200" dirty="0"/>
              <a:t>• </a:t>
            </a:r>
            <a:r>
              <a:rPr lang="en-AU" sz="1200" b="0" dirty="0"/>
              <a:t>Have do we make our child safe policies and procedures publicly available and easy to understand?</a:t>
            </a:r>
          </a:p>
          <a:p>
            <a:r>
              <a:rPr lang="en-AU" sz="1200" dirty="0"/>
              <a:t>• </a:t>
            </a:r>
            <a:r>
              <a:rPr lang="en-AU" sz="1200" b="1" dirty="0"/>
              <a:t>How do staff implement our child safe policies and procedures?</a:t>
            </a:r>
          </a:p>
          <a:p>
            <a:r>
              <a:rPr lang="en-AU" sz="1200" dirty="0"/>
              <a:t>• How do we know staff are implementing child safe policies and procedures?</a:t>
            </a:r>
          </a:p>
          <a:p>
            <a:r>
              <a:rPr lang="en-AU" sz="1200" dirty="0"/>
              <a:t>• How are Codes of Conduct, policies and procedures embedded in all operational aspects of our organisation?</a:t>
            </a:r>
          </a:p>
          <a:p>
            <a:r>
              <a:rPr lang="en-AU" sz="1200" dirty="0"/>
              <a:t>• What happens if policies and procedures are not followed?</a:t>
            </a:r>
          </a:p>
          <a:p>
            <a:endParaRPr lang="en-AU" sz="1200" dirty="0"/>
          </a:p>
          <a:p>
            <a:r>
              <a:rPr lang="en-AU" sz="1200" b="1" dirty="0"/>
              <a:t>We have key policies:</a:t>
            </a:r>
          </a:p>
          <a:p>
            <a:pPr marL="800100" lvl="1" indent="-342900">
              <a:buFont typeface="Arial" panose="020B0604020202020204" pitchFamily="34" charset="0"/>
              <a:buChar char="•"/>
            </a:pPr>
            <a:r>
              <a:rPr lang="en-AU" sz="1200" b="1" dirty="0"/>
              <a:t>Safeguarding/Child Protection (AAE, ROSH, WWCC) </a:t>
            </a:r>
          </a:p>
          <a:p>
            <a:pPr marL="800100" lvl="1" indent="-342900">
              <a:buFont typeface="Arial" panose="020B0604020202020204" pitchFamily="34" charset="0"/>
              <a:buChar char="•"/>
            </a:pPr>
            <a:r>
              <a:rPr lang="en-AU" sz="1200" b="1" dirty="0"/>
              <a:t>Code of Conduct (Professional Standards) : Professional Guidelines</a:t>
            </a:r>
          </a:p>
          <a:p>
            <a:pPr marL="800100" lvl="1" indent="-342900">
              <a:buFont typeface="Arial" panose="020B0604020202020204" pitchFamily="34" charset="0"/>
              <a:buChar char="•"/>
            </a:pPr>
            <a:r>
              <a:rPr lang="en-AU" sz="1200" b="1" dirty="0"/>
              <a:t>Complaints Handling (including reporting)</a:t>
            </a:r>
          </a:p>
          <a:p>
            <a:pPr marL="800100" lvl="1" indent="-342900">
              <a:buFont typeface="Arial" panose="020B0604020202020204" pitchFamily="34" charset="0"/>
              <a:buChar char="•"/>
            </a:pPr>
            <a:r>
              <a:rPr lang="en-AU" sz="1200" b="1" dirty="0"/>
              <a:t>Risk management</a:t>
            </a:r>
          </a:p>
          <a:p>
            <a:pPr marL="800100" lvl="1" indent="-342900">
              <a:buFont typeface="Arial" panose="020B0604020202020204" pitchFamily="34" charset="0"/>
              <a:buChar char="•"/>
            </a:pPr>
            <a:r>
              <a:rPr lang="en-AU" sz="1200" b="1" dirty="0"/>
              <a:t>HR (including advertising, recruitment and role check requirements)</a:t>
            </a:r>
          </a:p>
          <a:p>
            <a:endParaRPr lang="en-AU" dirty="0"/>
          </a:p>
        </p:txBody>
      </p:sp>
      <p:sp>
        <p:nvSpPr>
          <p:cNvPr id="4" name="Slide Number Placeholder 3"/>
          <p:cNvSpPr>
            <a:spLocks noGrp="1"/>
          </p:cNvSpPr>
          <p:nvPr>
            <p:ph type="sldNum" sz="quarter" idx="5"/>
          </p:nvPr>
        </p:nvSpPr>
        <p:spPr/>
        <p:txBody>
          <a:bodyPr/>
          <a:lstStyle/>
          <a:p>
            <a:fld id="{30484D32-375D-474E-B407-3F7F372E4DD2}" type="slidenum">
              <a:rPr lang="en-AU" smtClean="0"/>
              <a:t>26</a:t>
            </a:fld>
            <a:endParaRPr lang="en-AU"/>
          </a:p>
        </p:txBody>
      </p:sp>
    </p:spTree>
    <p:extLst>
      <p:ext uri="{BB962C8B-B14F-4D97-AF65-F5344CB8AC3E}">
        <p14:creationId xmlns:p14="http://schemas.microsoft.com/office/powerpoint/2010/main" val="22127267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1350963"/>
            <a:ext cx="6481763" cy="3646487"/>
          </a:xfrm>
        </p:spPr>
      </p:sp>
      <p:sp>
        <p:nvSpPr>
          <p:cNvPr id="3" name="Notes Placeholder 2"/>
          <p:cNvSpPr>
            <a:spLocks noGrp="1"/>
          </p:cNvSpPr>
          <p:nvPr>
            <p:ph type="body" idx="1"/>
          </p:nvPr>
        </p:nvSpPr>
        <p:spPr/>
        <p:txBody>
          <a:bodyPr/>
          <a:lstStyle/>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In response to the question I asked earlier: </a:t>
            </a:r>
            <a:r>
              <a:rPr lang="en-AU" b="1" dirty="0"/>
              <a:t>How do staff implement our child safe policies and procedures?</a:t>
            </a:r>
          </a:p>
          <a:p>
            <a:endParaRPr lang="en-AU" dirty="0"/>
          </a:p>
          <a:p>
            <a:r>
              <a:rPr lang="en-AU" dirty="0"/>
              <a:t>We won’t have time today, but this is a suggested activity you might consider completing with your School Leadership team.</a:t>
            </a:r>
          </a:p>
          <a:p>
            <a:r>
              <a:rPr lang="en-AU" dirty="0"/>
              <a:t>Slide 27 of your worksheets. </a:t>
            </a:r>
          </a:p>
          <a:p>
            <a:r>
              <a:rPr lang="en-AU" dirty="0"/>
              <a:t>The activity is about reviewing the really good practices you have already embedded. There is also the opportunity to looking at what the National Catholic Safeguarding Standards mean for you in your role. And what can you do to improve practice at your school? </a:t>
            </a:r>
          </a:p>
        </p:txBody>
      </p:sp>
      <p:sp>
        <p:nvSpPr>
          <p:cNvPr id="4" name="Slide Number Placeholder 3"/>
          <p:cNvSpPr>
            <a:spLocks noGrp="1"/>
          </p:cNvSpPr>
          <p:nvPr>
            <p:ph type="sldNum" sz="quarter" idx="10"/>
          </p:nvPr>
        </p:nvSpPr>
        <p:spPr/>
        <p:txBody>
          <a:bodyPr/>
          <a:lstStyle/>
          <a:p>
            <a:fld id="{5BBA9997-9813-4709-8377-FCDF49B0954B}" type="slidenum">
              <a:rPr lang="en-AU" smtClean="0"/>
              <a:t>27</a:t>
            </a:fld>
            <a:endParaRPr lang="en-AU"/>
          </a:p>
        </p:txBody>
      </p:sp>
    </p:spTree>
    <p:extLst>
      <p:ext uri="{BB962C8B-B14F-4D97-AF65-F5344CB8AC3E}">
        <p14:creationId xmlns:p14="http://schemas.microsoft.com/office/powerpoint/2010/main" val="33102740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latin typeface="Verdana" panose="020B0604030504040204" pitchFamily="34" charset="0"/>
                <a:ea typeface="Verdana" panose="020B0604030504040204" pitchFamily="34" charset="0"/>
              </a:rPr>
              <a:t>What does all of this mean for CSBB? </a:t>
            </a:r>
          </a:p>
          <a:p>
            <a:pPr marL="0" indent="0">
              <a:buFont typeface="Arial" panose="020B0604020202020204" pitchFamily="34" charset="0"/>
              <a:buNone/>
            </a:pPr>
            <a:endParaRPr lang="en-US"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dirty="0">
                <a:latin typeface="Verdana" panose="020B0604030504040204" pitchFamily="34" charset="0"/>
                <a:ea typeface="Verdana" panose="020B0604030504040204" pitchFamily="34" charset="0"/>
              </a:rPr>
              <a:t>The three different types of Principles and Standards are relatively consistent – if we are compliant with one set</a:t>
            </a:r>
            <a:r>
              <a:rPr lang="en-US" dirty="0"/>
              <a:t>, </a:t>
            </a:r>
            <a:r>
              <a:rPr lang="en-US" dirty="0">
                <a:latin typeface="Verdana" panose="020B0604030504040204" pitchFamily="34" charset="0"/>
                <a:ea typeface="Verdana" panose="020B0604030504040204" pitchFamily="34" charset="0"/>
              </a:rPr>
              <a:t>we will most likely be compliant with all</a:t>
            </a:r>
          </a:p>
          <a:p>
            <a:pPr marL="342900" indent="-342900">
              <a:buFont typeface="Arial" panose="020B0604020202020204" pitchFamily="34" charset="0"/>
              <a:buChar char="•"/>
            </a:pPr>
            <a:r>
              <a:rPr lang="en-US" dirty="0">
                <a:latin typeface="Verdana" panose="020B0604030504040204" pitchFamily="34" charset="0"/>
                <a:ea typeface="Verdana" panose="020B0604030504040204" pitchFamily="34" charset="0"/>
              </a:rPr>
              <a:t>Essentially, we must adhere to the National Principles but will not be externally oversighted on these</a:t>
            </a:r>
          </a:p>
          <a:p>
            <a:pPr marL="342900" indent="-342900">
              <a:buFont typeface="Arial" panose="020B0604020202020204" pitchFamily="34" charset="0"/>
              <a:buChar char="•"/>
            </a:pPr>
            <a:endParaRPr lang="en-US" dirty="0">
              <a:latin typeface="Verdana" panose="020B0604030504040204" pitchFamily="34" charset="0"/>
              <a:ea typeface="Verdana" panose="020B0604030504040204" pitchFamily="34" charset="0"/>
            </a:endParaRPr>
          </a:p>
          <a:p>
            <a:pPr marL="0" indent="0">
              <a:buFont typeface="Arial" panose="020B0604020202020204" pitchFamily="34" charset="0"/>
              <a:buNone/>
            </a:pPr>
            <a:r>
              <a:rPr lang="en-AU" b="1" dirty="0"/>
              <a:t>Why do we need to do this?</a:t>
            </a:r>
          </a:p>
          <a:p>
            <a:pPr marL="171450" indent="-171450">
              <a:buFont typeface="Arial" panose="020B0604020202020204" pitchFamily="34" charset="0"/>
              <a:buChar char="•"/>
            </a:pPr>
            <a:r>
              <a:rPr lang="en-AU" dirty="0"/>
              <a:t>Safeguarding is everyone’s business</a:t>
            </a:r>
          </a:p>
          <a:p>
            <a:pPr marL="171450" indent="-171450">
              <a:buFont typeface="Arial" panose="020B0604020202020204" pitchFamily="34" charset="0"/>
              <a:buChar char="•"/>
            </a:pPr>
            <a:r>
              <a:rPr lang="en-AU" dirty="0"/>
              <a:t>Being a safe church and organisation is paramount</a:t>
            </a:r>
          </a:p>
          <a:p>
            <a:pPr marL="171450" indent="-171450">
              <a:buFont typeface="Arial" panose="020B0604020202020204" pitchFamily="34" charset="0"/>
              <a:buChar char="•"/>
            </a:pPr>
            <a:r>
              <a:rPr lang="en-AU" dirty="0"/>
              <a:t>We do not want to allow abuse to ever occur again</a:t>
            </a:r>
          </a:p>
          <a:p>
            <a:pPr marL="0" indent="0">
              <a:buFont typeface="Arial" panose="020B0604020202020204" pitchFamily="34" charset="0"/>
              <a:buNone/>
            </a:pPr>
            <a:endParaRPr lang="en-US"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dirty="0"/>
              <a:t>We </a:t>
            </a:r>
            <a:r>
              <a:rPr lang="en-US" i="1" dirty="0"/>
              <a:t>will</a:t>
            </a:r>
            <a:r>
              <a:rPr lang="en-US" dirty="0"/>
              <a:t> be audited by the Office of the Children’s Guardian on the NSW Child Safe Standards commencing later this year or next year</a:t>
            </a:r>
          </a:p>
          <a:p>
            <a:pPr marL="342900" indent="-342900">
              <a:buFont typeface="Arial" panose="020B0604020202020204" pitchFamily="34" charset="0"/>
              <a:buChar char="•"/>
            </a:pPr>
            <a:r>
              <a:rPr lang="en-US" dirty="0">
                <a:latin typeface="Verdana" panose="020B0604030504040204" pitchFamily="34" charset="0"/>
                <a:ea typeface="Verdana" panose="020B0604030504040204" pitchFamily="34" charset="0"/>
              </a:rPr>
              <a:t>When CSBB s</a:t>
            </a:r>
            <a:r>
              <a:rPr lang="en-US" dirty="0"/>
              <a:t>igns up with ACSL we </a:t>
            </a:r>
            <a:r>
              <a:rPr lang="en-US" i="1" dirty="0"/>
              <a:t>will</a:t>
            </a:r>
            <a:r>
              <a:rPr lang="en-US" dirty="0"/>
              <a:t> also be audited against the National Catholic Safeguarding Standards</a:t>
            </a:r>
          </a:p>
          <a:p>
            <a:pPr marL="0" indent="0">
              <a:buFont typeface="Arial" panose="020B0604020202020204" pitchFamily="34" charset="0"/>
              <a:buNone/>
            </a:pPr>
            <a:endParaRPr lang="en-AU"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latin typeface="Verdana" panose="020B0604030504040204" pitchFamily="34" charset="0"/>
                <a:ea typeface="Verdana" panose="020B0604030504040204" pitchFamily="34" charset="0"/>
              </a:rPr>
              <a:t>Audits</a:t>
            </a:r>
            <a:br>
              <a:rPr lang="en-US"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In preparation for the audits which will likely commence in 2021, during 2020 Tamara completed </a:t>
            </a:r>
            <a:r>
              <a:rPr lang="en-US" dirty="0"/>
              <a:t>a Self Assessment against the NCSS to provide a baseline of where CSBB sits in regard to compliance against the standards. The results were very promising however an action and implementation plan has also been developed to improve practice and ensure CSBB is not only compliant with the standards but is working at a best practice level across all areas of safeguarding. We will look briefly at the results on the following pages.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30484D32-375D-474E-B407-3F7F372E4DD2}" type="slidenum">
              <a:rPr lang="en-AU" smtClean="0"/>
              <a:t>28</a:t>
            </a:fld>
            <a:endParaRPr lang="en-AU"/>
          </a:p>
        </p:txBody>
      </p:sp>
    </p:spTree>
    <p:extLst>
      <p:ext uri="{BB962C8B-B14F-4D97-AF65-F5344CB8AC3E}">
        <p14:creationId xmlns:p14="http://schemas.microsoft.com/office/powerpoint/2010/main" val="34506653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Turning our attention back to the NCSS Standards (refer to Manual)</a:t>
            </a:r>
          </a:p>
          <a:p>
            <a:endParaRPr lang="en-AU" dirty="0"/>
          </a:p>
          <a:p>
            <a:r>
              <a:rPr lang="en-AU" dirty="0"/>
              <a:t>The NCSS have listed the 10 standards which we have discussed. </a:t>
            </a:r>
          </a:p>
          <a:p>
            <a:r>
              <a:rPr lang="en-AU" dirty="0"/>
              <a:t>They also have listed 49 Criteria that describe the elements of what is needed to achieve the standard as articulated by the RC, Children’s commissioner and ACSL (Australian Catholic Standards Ltd). </a:t>
            </a:r>
          </a:p>
          <a:p>
            <a:r>
              <a:rPr lang="en-AU" dirty="0"/>
              <a:t>Each Criterion is further broken down into a number of Indicators which provide more detail of the actions required to demonstrate implementation of the criterion and the Standard. </a:t>
            </a:r>
          </a:p>
          <a:p>
            <a:endParaRPr lang="en-AU" dirty="0"/>
          </a:p>
          <a:p>
            <a:r>
              <a:rPr lang="en-AU" dirty="0"/>
              <a:t>For Example: </a:t>
            </a:r>
          </a:p>
          <a:p>
            <a:endParaRPr lang="en-AU" dirty="0"/>
          </a:p>
          <a:p>
            <a:r>
              <a:rPr lang="en-AU" dirty="0"/>
              <a:t>For Standard 1. on Page 7-9, Criterion 1.1 States that the entity publicly commits to child safeguarding and takes a zero-tolerance approach to child abuse: The NCSS is able to clearly state that it meets that criterion and is able to further demonstrate the Indicators of this. For example the Child Safeguarding Policy that is approved and endorsed by the Church Authority and/or relevant leadership body and is publicly available to church members who work with and have contact with children. </a:t>
            </a:r>
          </a:p>
          <a:p>
            <a:r>
              <a:rPr lang="en-AU" dirty="0"/>
              <a:t>And it makes publicly available and openly displayed, a copy of the Child Safeguarding Commitment Statement. </a:t>
            </a:r>
          </a:p>
          <a:p>
            <a:endParaRPr lang="en-AU" dirty="0"/>
          </a:p>
        </p:txBody>
      </p:sp>
      <p:sp>
        <p:nvSpPr>
          <p:cNvPr id="4" name="Slide Number Placeholder 3"/>
          <p:cNvSpPr>
            <a:spLocks noGrp="1"/>
          </p:cNvSpPr>
          <p:nvPr>
            <p:ph type="sldNum" sz="quarter" idx="10"/>
          </p:nvPr>
        </p:nvSpPr>
        <p:spPr/>
        <p:txBody>
          <a:bodyPr/>
          <a:lstStyle/>
          <a:p>
            <a:fld id="{5BBA9997-9813-4709-8377-FCDF49B0954B}" type="slidenum">
              <a:rPr lang="en-AU" smtClean="0"/>
              <a:t>29</a:t>
            </a:fld>
            <a:endParaRPr lang="en-AU"/>
          </a:p>
        </p:txBody>
      </p:sp>
    </p:spTree>
    <p:extLst>
      <p:ext uri="{BB962C8B-B14F-4D97-AF65-F5344CB8AC3E}">
        <p14:creationId xmlns:p14="http://schemas.microsoft.com/office/powerpoint/2010/main" val="1122049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Royal Commission into Institutional Responses to Child Sexual Abuse (the Royal Commission) shone a spotlight on thousands of cases where organisations in Australia failed to protect children in their care from abuse. It highlighted that abuse that occurs within an organisational context is not just a problem of the past, it continues today.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The Child Safe Standards recommended by the Royal Commission provide a framework so organisations can create cultures and adopt strategies to keep children safe from harm. </a:t>
            </a:r>
          </a:p>
          <a:p>
            <a:endParaRPr lang="en-AU" dirty="0"/>
          </a:p>
          <a:p>
            <a:r>
              <a:rPr lang="en-AU" dirty="0"/>
              <a:t>The key reasons for the development of the child safe standards are: </a:t>
            </a:r>
          </a:p>
          <a:p>
            <a:endParaRPr lang="en-AU" dirty="0"/>
          </a:p>
          <a:p>
            <a:pPr marL="457200" indent="-457200">
              <a:buFont typeface="+mj-lt"/>
              <a:buAutoNum type="arabicPeriod"/>
            </a:pPr>
            <a:r>
              <a:rPr lang="en-AU" dirty="0"/>
              <a:t>To make organisations safe for children </a:t>
            </a:r>
          </a:p>
          <a:p>
            <a:pPr marL="457200" indent="-457200">
              <a:buFont typeface="+mj-lt"/>
              <a:buAutoNum type="arabicPeriod"/>
            </a:pPr>
            <a:r>
              <a:rPr lang="en-AU" dirty="0"/>
              <a:t>To ensure mechanisms for making complaints </a:t>
            </a:r>
          </a:p>
          <a:p>
            <a:pPr marL="457200" indent="-457200">
              <a:buFont typeface="+mj-lt"/>
              <a:buAutoNum type="arabicPeriod"/>
            </a:pPr>
            <a:r>
              <a:rPr lang="en-AU" dirty="0"/>
              <a:t>To include children, young people and their families in key decisions </a:t>
            </a:r>
          </a:p>
          <a:p>
            <a:pPr marL="457200" indent="-457200">
              <a:buFont typeface="+mj-lt"/>
              <a:buAutoNum type="arabicPeriod"/>
            </a:pPr>
            <a:r>
              <a:rPr lang="en-AU" dirty="0"/>
              <a:t>To ensure that only appropriate persons work with children </a:t>
            </a:r>
          </a:p>
          <a:p>
            <a:pPr marL="457200" indent="-457200">
              <a:buFont typeface="+mj-lt"/>
              <a:buAutoNum type="arabicPeriod"/>
            </a:pPr>
            <a:endParaRPr lang="en-AU"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dirty="0"/>
              <a:t>The vasty majority of staff in organisations place children first and are motivated to do what is best for them. Organisations and people working with children in NSW share responsibility for keeping children safe. Applying the Standards makes it easier for children, parents, carers and staff to share their understanding of child safety across different settings. The Standards promote consistency across care environments. </a:t>
            </a:r>
          </a:p>
          <a:p>
            <a:pPr marL="0" indent="0">
              <a:buFont typeface="+mj-lt"/>
              <a:buNone/>
            </a:pPr>
            <a:endParaRPr lang="en-AU" dirty="0"/>
          </a:p>
          <a:p>
            <a:pPr marL="457200" indent="-457200">
              <a:buFont typeface="+mj-lt"/>
              <a:buAutoNum type="arabicPeriod"/>
            </a:pPr>
            <a:endParaRPr lang="en-AU" dirty="0"/>
          </a:p>
          <a:p>
            <a:pPr marL="457200" indent="-457200">
              <a:buFont typeface="+mj-lt"/>
              <a:buAutoNum type="arabicPeriod"/>
            </a:pPr>
            <a:endParaRPr lang="en-AU" dirty="0"/>
          </a:p>
        </p:txBody>
      </p:sp>
      <p:sp>
        <p:nvSpPr>
          <p:cNvPr id="4" name="Slide Number Placeholder 3"/>
          <p:cNvSpPr>
            <a:spLocks noGrp="1"/>
          </p:cNvSpPr>
          <p:nvPr>
            <p:ph type="sldNum" sz="quarter" idx="5"/>
          </p:nvPr>
        </p:nvSpPr>
        <p:spPr/>
        <p:txBody>
          <a:bodyPr/>
          <a:lstStyle/>
          <a:p>
            <a:fld id="{30484D32-375D-474E-B407-3F7F372E4DD2}" type="slidenum">
              <a:rPr lang="en-AU" smtClean="0"/>
              <a:t>3</a:t>
            </a:fld>
            <a:endParaRPr lang="en-AU"/>
          </a:p>
        </p:txBody>
      </p:sp>
    </p:spTree>
    <p:extLst>
      <p:ext uri="{BB962C8B-B14F-4D97-AF65-F5344CB8AC3E}">
        <p14:creationId xmlns:p14="http://schemas.microsoft.com/office/powerpoint/2010/main" val="2372123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u="none" strike="noStrike" kern="1200" dirty="0">
                <a:solidFill>
                  <a:schemeClr val="tx1"/>
                </a:solidFill>
                <a:effectLst/>
                <a:latin typeface="+mn-lt"/>
                <a:ea typeface="+mn-ea"/>
                <a:cs typeface="+mn-cs"/>
              </a:rPr>
              <a:t>So looking at the Self Assessment that was conducted: </a:t>
            </a:r>
          </a:p>
          <a:p>
            <a:endParaRPr lang="en-AU" sz="1200" u="none" strike="noStrike" kern="1200" dirty="0">
              <a:solidFill>
                <a:schemeClr val="tx1"/>
              </a:solidFill>
              <a:effectLst/>
              <a:latin typeface="+mn-lt"/>
              <a:ea typeface="+mn-ea"/>
              <a:cs typeface="+mn-cs"/>
            </a:endParaRPr>
          </a:p>
          <a:p>
            <a:r>
              <a:rPr lang="en-AU" sz="1200" u="none" strike="noStrike" kern="1200" dirty="0">
                <a:solidFill>
                  <a:schemeClr val="tx1"/>
                </a:solidFill>
                <a:effectLst/>
                <a:latin typeface="+mn-lt"/>
                <a:ea typeface="+mn-ea"/>
                <a:cs typeface="+mn-cs"/>
              </a:rPr>
              <a:t>The NCSS were officially endorsed by the Australian Catholic Bishops Conference and Catholic Religious Australia on 30 May 2019.</a:t>
            </a:r>
          </a:p>
          <a:p>
            <a:endParaRPr lang="en-AU" sz="1200" u="sng" kern="1200" dirty="0">
              <a:solidFill>
                <a:schemeClr val="tx1"/>
              </a:solidFill>
              <a:effectLst/>
              <a:latin typeface="+mn-lt"/>
              <a:ea typeface="+mn-ea"/>
              <a:cs typeface="+mn-cs"/>
            </a:endParaRPr>
          </a:p>
          <a:p>
            <a:r>
              <a:rPr lang="en-AU" sz="1200" u="none" strike="noStrike" kern="1200" dirty="0">
                <a:solidFill>
                  <a:schemeClr val="tx1"/>
                </a:solidFill>
                <a:effectLst/>
                <a:latin typeface="+mn-lt"/>
                <a:ea typeface="+mn-ea"/>
                <a:cs typeface="+mn-cs"/>
              </a:rPr>
              <a:t>The Office for Safeguarding (OfS) began to implement safeguarding practices based on the child safe standards identified by the Royal Commission much earlier due to government regulation and more importantly due to its commitment to child protection and safety of children and young people. </a:t>
            </a:r>
          </a:p>
          <a:p>
            <a:endParaRPr lang="en-AU" sz="1200" u="sng" kern="1200" dirty="0">
              <a:solidFill>
                <a:schemeClr val="tx1"/>
              </a:solidFill>
              <a:effectLst/>
              <a:latin typeface="+mn-lt"/>
              <a:ea typeface="+mn-ea"/>
              <a:cs typeface="+mn-cs"/>
            </a:endParaRPr>
          </a:p>
          <a:p>
            <a:r>
              <a:rPr lang="en-AU" sz="1200" u="none" strike="noStrike" kern="1200" dirty="0">
                <a:solidFill>
                  <a:schemeClr val="tx1"/>
                </a:solidFill>
                <a:effectLst/>
                <a:latin typeface="+mn-lt"/>
                <a:ea typeface="+mn-ea"/>
                <a:cs typeface="+mn-cs"/>
              </a:rPr>
              <a:t>As agreed by the DSE, the OfS (CSBB) undertook a self-assessment of the standards in 2020, using a template provided by CPSL. Based on this, a CSBB self-assessment and action plan has been created, which directly addresses the NCSS standards. </a:t>
            </a:r>
            <a:r>
              <a:rPr lang="en-AU" sz="1200" b="1" u="sng" strike="noStrike" kern="1200" dirty="0">
                <a:solidFill>
                  <a:schemeClr val="tx1"/>
                </a:solidFill>
                <a:effectLst/>
                <a:latin typeface="+mn-lt"/>
                <a:ea typeface="+mn-ea"/>
                <a:cs typeface="+mn-cs"/>
              </a:rPr>
              <a:t>The focus for the self-assessment and implementation/action plan incorporates the whole of the Diocesan School System including all 44 systemic catholic schools.</a:t>
            </a:r>
            <a:endParaRPr lang="en-AU" sz="1200" b="1" u="sng" kern="1200" dirty="0">
              <a:solidFill>
                <a:schemeClr val="tx1"/>
              </a:solidFill>
              <a:effectLst/>
              <a:latin typeface="+mn-lt"/>
              <a:ea typeface="+mn-ea"/>
              <a:cs typeface="+mn-cs"/>
            </a:endParaRPr>
          </a:p>
          <a:p>
            <a:endParaRPr lang="en-AU" dirty="0"/>
          </a:p>
          <a:p>
            <a:r>
              <a:rPr lang="en-AU" sz="1200" u="none" strike="noStrike" kern="1200" dirty="0">
                <a:solidFill>
                  <a:schemeClr val="tx1"/>
                </a:solidFill>
                <a:effectLst/>
                <a:latin typeface="+mn-lt"/>
                <a:ea typeface="+mn-ea"/>
                <a:cs typeface="+mn-cs"/>
              </a:rPr>
              <a:t>There were 10 standards set out in the NCSS and these standards contain 49 criteria and 111 indicators. Out of the 111 indicators, 94 are relevant to CSBB. The 94 indicators were assessed during the self-assessment. Pleasingly, CSBB was predominately compliant across all 94 indicators outlined in the self-assessment, with a score of either “Managed and Measured” or “Defined &amp; Developed” in all indicators listed. Specifically, 83 indicators have been rated as ‘managed and measured’ and 11 have been scored as ‘defined and developed’. </a:t>
            </a:r>
          </a:p>
          <a:p>
            <a:endParaRPr lang="en-AU" sz="120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u="none" strike="noStrike" kern="1200" dirty="0">
                <a:solidFill>
                  <a:schemeClr val="tx1"/>
                </a:solidFill>
                <a:effectLst/>
                <a:latin typeface="+mn-lt"/>
                <a:ea typeface="+mn-ea"/>
                <a:cs typeface="+mn-cs"/>
              </a:rPr>
              <a:t>The goals and actions outlined in the implementation plan were primarily geared towards </a:t>
            </a:r>
            <a:r>
              <a:rPr lang="en-AU" sz="1200" i="1" u="none" strike="noStrike" kern="1200" dirty="0">
                <a:solidFill>
                  <a:schemeClr val="tx1"/>
                </a:solidFill>
                <a:effectLst/>
                <a:latin typeface="+mn-lt"/>
                <a:ea typeface="+mn-ea"/>
                <a:cs typeface="+mn-cs"/>
              </a:rPr>
              <a:t>improving</a:t>
            </a:r>
            <a:r>
              <a:rPr lang="en-AU" sz="1200" u="none" strike="noStrike" kern="1200" dirty="0">
                <a:solidFill>
                  <a:schemeClr val="tx1"/>
                </a:solidFill>
                <a:effectLst/>
                <a:latin typeface="+mn-lt"/>
                <a:ea typeface="+mn-ea"/>
                <a:cs typeface="+mn-cs"/>
              </a:rPr>
              <a:t> the base line of practice that is already in existence within CSBB to an even higher level of practice. </a:t>
            </a:r>
            <a:endParaRPr lang="en-AU" sz="1200" u="sng" kern="1200" dirty="0">
              <a:solidFill>
                <a:schemeClr val="tx1"/>
              </a:solidFill>
              <a:effectLst/>
              <a:latin typeface="+mn-lt"/>
              <a:ea typeface="+mn-ea"/>
              <a:cs typeface="+mn-cs"/>
            </a:endParaRPr>
          </a:p>
          <a:p>
            <a:endParaRPr lang="en-AU" dirty="0"/>
          </a:p>
          <a:p>
            <a:endParaRPr lang="en-AU" dirty="0"/>
          </a:p>
        </p:txBody>
      </p:sp>
      <p:sp>
        <p:nvSpPr>
          <p:cNvPr id="4" name="Slide Number Placeholder 3"/>
          <p:cNvSpPr>
            <a:spLocks noGrp="1"/>
          </p:cNvSpPr>
          <p:nvPr>
            <p:ph type="sldNum" sz="quarter" idx="5"/>
          </p:nvPr>
        </p:nvSpPr>
        <p:spPr/>
        <p:txBody>
          <a:bodyPr/>
          <a:lstStyle/>
          <a:p>
            <a:fld id="{30484D32-375D-474E-B407-3F7F372E4DD2}" type="slidenum">
              <a:rPr lang="en-AU" smtClean="0"/>
              <a:t>30</a:t>
            </a:fld>
            <a:endParaRPr lang="en-AU"/>
          </a:p>
        </p:txBody>
      </p:sp>
    </p:spTree>
    <p:extLst>
      <p:ext uri="{BB962C8B-B14F-4D97-AF65-F5344CB8AC3E}">
        <p14:creationId xmlns:p14="http://schemas.microsoft.com/office/powerpoint/2010/main" val="22544971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ACSL will audit compliance with these Standards, holding the leaders and members of Catholic organisations accountable for the safety of children who come into contact with the Church and its works. ACSL will publicly report audit findings.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Where is this at the moment? It is with the Safeguarding Office at the moment, in due course we will be connecting you with this. Watch this space!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latin typeface="Verdana" panose="020B0604030504040204" pitchFamily="34" charset="0"/>
                <a:ea typeface="Verdana" panose="020B0604030504040204" pitchFamily="34" charset="0"/>
              </a:rPr>
              <a:t>In terms of Action required of Schools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Verdana" panose="020B0604030504040204" pitchFamily="34" charset="0"/>
                <a:ea typeface="Verdana" panose="020B0604030504040204" pitchFamily="34" charset="0"/>
              </a:rPr>
              <a:t>Keep doing what you are doing but consider downloading a copy of the NSW Child Safe Standards and CPSL NCSS guidebooks (which are in the resources folder for this Principal Workshop) and monitor what your school can do better. However, the Office for Safeguarding will take the lead in responding to any audits by ACSL or the OCG so don’t be too alarmed or overwhelmed as most of the standards are checked during the school review &amp; development process anyway and the expectation is that we are predominately already compliant!</a:t>
            </a:r>
          </a:p>
          <a:p>
            <a:endParaRPr lang="en-AU" dirty="0"/>
          </a:p>
        </p:txBody>
      </p:sp>
      <p:sp>
        <p:nvSpPr>
          <p:cNvPr id="4" name="Slide Number Placeholder 3"/>
          <p:cNvSpPr>
            <a:spLocks noGrp="1"/>
          </p:cNvSpPr>
          <p:nvPr>
            <p:ph type="sldNum" sz="quarter" idx="10"/>
          </p:nvPr>
        </p:nvSpPr>
        <p:spPr/>
        <p:txBody>
          <a:bodyPr/>
          <a:lstStyle/>
          <a:p>
            <a:fld id="{5BBA9997-9813-4709-8377-FCDF49B0954B}" type="slidenum">
              <a:rPr lang="en-AU" smtClean="0"/>
              <a:t>31</a:t>
            </a:fld>
            <a:endParaRPr lang="en-AU"/>
          </a:p>
        </p:txBody>
      </p:sp>
    </p:spTree>
    <p:extLst>
      <p:ext uri="{BB962C8B-B14F-4D97-AF65-F5344CB8AC3E}">
        <p14:creationId xmlns:p14="http://schemas.microsoft.com/office/powerpoint/2010/main" val="8761120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Are there any questions? </a:t>
            </a:r>
          </a:p>
          <a:p>
            <a:r>
              <a:rPr lang="en-AU" dirty="0"/>
              <a:t>(Check time) </a:t>
            </a:r>
            <a:r>
              <a:rPr lang="en-AU"/>
              <a:t>10:15am morning tea. </a:t>
            </a:r>
            <a:endParaRPr lang="en-AU" dirty="0"/>
          </a:p>
        </p:txBody>
      </p:sp>
      <p:sp>
        <p:nvSpPr>
          <p:cNvPr id="4" name="Slide Number Placeholder 3"/>
          <p:cNvSpPr>
            <a:spLocks noGrp="1"/>
          </p:cNvSpPr>
          <p:nvPr>
            <p:ph type="sldNum" sz="quarter" idx="5"/>
          </p:nvPr>
        </p:nvSpPr>
        <p:spPr/>
        <p:txBody>
          <a:bodyPr/>
          <a:lstStyle/>
          <a:p>
            <a:fld id="{30484D32-375D-474E-B407-3F7F372E4DD2}" type="slidenum">
              <a:rPr lang="en-AU" smtClean="0"/>
              <a:t>32</a:t>
            </a:fld>
            <a:endParaRPr lang="en-AU"/>
          </a:p>
        </p:txBody>
      </p:sp>
    </p:spTree>
    <p:extLst>
      <p:ext uri="{BB962C8B-B14F-4D97-AF65-F5344CB8AC3E}">
        <p14:creationId xmlns:p14="http://schemas.microsoft.com/office/powerpoint/2010/main" val="1644781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Royal Commission found that these were the key factors that contributed to abuse occurring:  </a:t>
            </a:r>
          </a:p>
          <a:p>
            <a:endParaRPr lang="en-AU" dirty="0"/>
          </a:p>
          <a:p>
            <a:pPr marL="171450" indent="-171450">
              <a:buFont typeface="Arial" panose="020B0604020202020204" pitchFamily="34" charset="0"/>
              <a:buChar char="•"/>
            </a:pPr>
            <a:r>
              <a:rPr lang="en-AU" dirty="0"/>
              <a:t>Ineffective leadership</a:t>
            </a:r>
          </a:p>
          <a:p>
            <a:pPr marL="171450" indent="-171450">
              <a:buFont typeface="Arial" panose="020B0604020202020204" pitchFamily="34" charset="0"/>
              <a:buChar char="•"/>
            </a:pPr>
            <a:r>
              <a:rPr lang="en-AU" dirty="0"/>
              <a:t>Flawed governance</a:t>
            </a:r>
          </a:p>
          <a:p>
            <a:pPr marL="171450" indent="-171450">
              <a:buFont typeface="Arial" panose="020B0604020202020204" pitchFamily="34" charset="0"/>
              <a:buChar char="•"/>
            </a:pPr>
            <a:r>
              <a:rPr lang="en-AU" dirty="0"/>
              <a:t>Unhealthy school cultures</a:t>
            </a:r>
          </a:p>
          <a:p>
            <a:pPr marL="171450" indent="-171450">
              <a:buFont typeface="Arial" panose="020B0604020202020204" pitchFamily="34" charset="0"/>
              <a:buChar char="•"/>
            </a:pPr>
            <a:r>
              <a:rPr lang="en-AU" dirty="0"/>
              <a:t>Lack of accountability</a:t>
            </a:r>
          </a:p>
          <a:p>
            <a:pPr marL="171450" indent="-171450">
              <a:buFont typeface="Arial" panose="020B0604020202020204" pitchFamily="34" charset="0"/>
              <a:buChar char="•"/>
            </a:pPr>
            <a:r>
              <a:rPr lang="en-AU" dirty="0"/>
              <a:t>Inadequate complaints processes</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 child safe organisation is a set of values and practices that guide the attitudes and behaviour of all staff. Good leaders champion these values and embed them in organisational governance. The following values should be at the heart of any approach that prioritises children’s safety: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 The best interests of children and their protection from harm is paramount.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 Child abuse is not tolerated and must not happen.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 Children’s rights are understood and respected.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 Concerns about child safety raised by children and their parents and carers are acted on.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 Reporting abuse is not obstructed or prevented.</a:t>
            </a:r>
          </a:p>
          <a:p>
            <a:endParaRPr lang="en-AU" dirty="0"/>
          </a:p>
          <a:p>
            <a:r>
              <a:rPr lang="en-AU" i="1" dirty="0"/>
              <a:t>(You may identify that a lot of these key themes have been addressed in the Diocese Rights of the Child Framework, we looked at earlier).</a:t>
            </a:r>
          </a:p>
          <a:p>
            <a:endParaRPr lang="en-AU" dirty="0"/>
          </a:p>
        </p:txBody>
      </p:sp>
      <p:sp>
        <p:nvSpPr>
          <p:cNvPr id="4" name="Slide Number Placeholder 3"/>
          <p:cNvSpPr>
            <a:spLocks noGrp="1"/>
          </p:cNvSpPr>
          <p:nvPr>
            <p:ph type="sldNum" sz="quarter" idx="5"/>
          </p:nvPr>
        </p:nvSpPr>
        <p:spPr/>
        <p:txBody>
          <a:bodyPr/>
          <a:lstStyle/>
          <a:p>
            <a:fld id="{30484D32-375D-474E-B407-3F7F372E4DD2}" type="slidenum">
              <a:rPr lang="en-AU" smtClean="0"/>
              <a:t>4</a:t>
            </a:fld>
            <a:endParaRPr lang="en-AU"/>
          </a:p>
        </p:txBody>
      </p:sp>
    </p:spTree>
    <p:extLst>
      <p:ext uri="{BB962C8B-B14F-4D97-AF65-F5344CB8AC3E}">
        <p14:creationId xmlns:p14="http://schemas.microsoft.com/office/powerpoint/2010/main" val="3132365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All of these values (that champion a child safe organisation) have been incorporated into the Diocese of BB commitment to Safeguarding.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Diocesan Commitment to Safeguarding was published 18 months ago.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Commitment Statement Cards </a:t>
            </a:r>
            <a:r>
              <a:rPr lang="en-AU" b="0" dirty="0"/>
              <a:t>look like this (Hold up card).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If you don’t have a card please take one with you. If you do you can leave it behind.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Today we will recommit to this statement by watching the video released with the statement.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View DBB Safeguarding cartoon video called Keep Me Safe. - </a:t>
            </a:r>
            <a:r>
              <a:rPr lang="en-AU" sz="1200" u="sng" kern="1200" dirty="0">
                <a:solidFill>
                  <a:schemeClr val="tx1"/>
                </a:solidFill>
                <a:effectLst/>
                <a:latin typeface="+mn-lt"/>
                <a:ea typeface="+mn-ea"/>
                <a:cs typeface="+mn-cs"/>
                <a:hlinkClick r:id="rId3"/>
              </a:rPr>
              <a:t>https://www.youtube.com/watch?v=VScmMdmZ_1Y&amp;t=12s</a:t>
            </a:r>
            <a:r>
              <a:rPr lang="en-AU" sz="1200" u="none" kern="1200" dirty="0">
                <a:solidFill>
                  <a:schemeClr val="tx1"/>
                </a:solidFill>
                <a:effectLst/>
                <a:latin typeface="+mn-lt"/>
                <a:ea typeface="+mn-ea"/>
                <a:cs typeface="+mn-cs"/>
              </a:rPr>
              <a:t>  (2:17)</a:t>
            </a:r>
            <a:endParaRPr lang="en-AU" dirty="0"/>
          </a:p>
        </p:txBody>
      </p:sp>
      <p:sp>
        <p:nvSpPr>
          <p:cNvPr id="4" name="Slide Number Placeholder 3"/>
          <p:cNvSpPr>
            <a:spLocks noGrp="1"/>
          </p:cNvSpPr>
          <p:nvPr>
            <p:ph type="sldNum" sz="quarter" idx="10"/>
          </p:nvPr>
        </p:nvSpPr>
        <p:spPr/>
        <p:txBody>
          <a:bodyPr/>
          <a:lstStyle/>
          <a:p>
            <a:fld id="{5BBA9997-9813-4709-8377-FCDF49B0954B}" type="slidenum">
              <a:rPr lang="en-AU" smtClean="0"/>
              <a:t>5</a:t>
            </a:fld>
            <a:endParaRPr lang="en-AU"/>
          </a:p>
        </p:txBody>
      </p:sp>
    </p:spTree>
    <p:extLst>
      <p:ext uri="{BB962C8B-B14F-4D97-AF65-F5344CB8AC3E}">
        <p14:creationId xmlns:p14="http://schemas.microsoft.com/office/powerpoint/2010/main" val="593678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What were the historical events/background leading to the formation of the 10 standards:</a:t>
            </a:r>
          </a:p>
          <a:p>
            <a:endParaRPr lang="en-AU" b="1" dirty="0"/>
          </a:p>
          <a:p>
            <a:r>
              <a:rPr lang="en-AU" b="0" dirty="0"/>
              <a:t>In 2009 there was a National coalition made up of Commonwealth, State and Territory government and non governments Agencies who had a long term plan of reducing Child Abuse and neglect in Australia from 2009 – 2020. </a:t>
            </a:r>
          </a:p>
          <a:p>
            <a:endParaRPr lang="en-AU" b="0" dirty="0"/>
          </a:p>
          <a:p>
            <a:r>
              <a:rPr lang="en-AU" b="0" dirty="0"/>
              <a:t>In 2012, Julia Gillard announced that there would be a Royal Commission into Child Sexual Abuse. The RC commenced around 2013 and the key findings were tabled in 2017. </a:t>
            </a:r>
            <a:r>
              <a:rPr lang="en-AU" sz="1200" b="0" i="0" kern="1200" dirty="0">
                <a:solidFill>
                  <a:schemeClr val="tx1"/>
                </a:solidFill>
                <a:effectLst/>
                <a:latin typeface="+mn-lt"/>
                <a:ea typeface="+mn-ea"/>
                <a:cs typeface="+mn-cs"/>
              </a:rPr>
              <a:t>The Royal Commission found that many organisations in Australia failed to protect children from abuse, failed to listen to children who tried to disclose abuse, and failed to respond appropriately when abuse came to light.</a:t>
            </a:r>
          </a:p>
          <a:p>
            <a:r>
              <a:rPr lang="en-AU" sz="1200" b="0" i="0" kern="1200" dirty="0">
                <a:solidFill>
                  <a:schemeClr val="tx1"/>
                </a:solidFill>
                <a:effectLst/>
                <a:latin typeface="+mn-lt"/>
                <a:ea typeface="+mn-ea"/>
                <a:cs typeface="+mn-cs"/>
              </a:rPr>
              <a:t>To help ensure that this does not happen again, in its final report in 2017, the Royal Commission set out ten standards for making institutions in Australia child safe. It recommended that the standards be adopted as part of the National Principles for Child Safe Organisations, and that the Council of Australian Governments endorse the National Principles. The Government did endorse the Principles along with other key recommendations.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mn-lt"/>
                <a:ea typeface="+mn-ea"/>
                <a:cs typeface="+mn-cs"/>
              </a:rPr>
              <a:t>The National Principles of a Child Safe Organisation requires all institutions who provide child related work for the Government including Commonwealth Agencies to meet the Child Safe Standards.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mn-lt"/>
                <a:ea typeface="+mn-ea"/>
                <a:cs typeface="+mn-cs"/>
              </a:rPr>
              <a:t> State and territory governments require all institutions in their jurisdictions that engage in child-related work to meet the child safe standards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mn-lt"/>
                <a:ea typeface="+mn-ea"/>
                <a:cs typeface="+mn-cs"/>
              </a:rPr>
              <a:t>As there needed to be support by way of practical tools to help organisations implement the National Principles, the Australian Government commissioned the Australian Human Rights Commission to develop these practical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endParaRPr lang="en-AU" dirty="0"/>
          </a:p>
          <a:p>
            <a:endParaRPr lang="en-AU"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0484D32-375D-474E-B407-3F7F372E4DD2}" type="slidenum">
              <a:rPr lang="en-AU" smtClean="0"/>
              <a:t>6</a:t>
            </a:fld>
            <a:endParaRPr lang="en-AU"/>
          </a:p>
        </p:txBody>
      </p:sp>
    </p:spTree>
    <p:extLst>
      <p:ext uri="{BB962C8B-B14F-4D97-AF65-F5344CB8AC3E}">
        <p14:creationId xmlns:p14="http://schemas.microsoft.com/office/powerpoint/2010/main" val="3743678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In summary……The National Principles </a:t>
            </a:r>
            <a:r>
              <a:rPr lang="en-AU" sz="1200" b="1" i="0" kern="1200" dirty="0">
                <a:solidFill>
                  <a:schemeClr val="tx1"/>
                </a:solidFill>
                <a:effectLst/>
                <a:latin typeface="+mn-lt"/>
                <a:ea typeface="+mn-ea"/>
                <a:cs typeface="+mn-cs"/>
              </a:rPr>
              <a:t>aim to provide a nationally consistent approach </a:t>
            </a:r>
            <a:r>
              <a:rPr lang="en-AU" sz="1200" b="0" i="0" kern="1200" dirty="0">
                <a:solidFill>
                  <a:schemeClr val="tx1"/>
                </a:solidFill>
                <a:effectLst/>
                <a:latin typeface="+mn-lt"/>
                <a:ea typeface="+mn-ea"/>
                <a:cs typeface="+mn-cs"/>
              </a:rPr>
              <a:t>to creating organisational </a:t>
            </a:r>
            <a:r>
              <a:rPr lang="en-AU" sz="1200" b="1" i="0" kern="1200" dirty="0">
                <a:solidFill>
                  <a:schemeClr val="tx1"/>
                </a:solidFill>
                <a:effectLst/>
                <a:latin typeface="+mn-lt"/>
                <a:ea typeface="+mn-ea"/>
                <a:cs typeface="+mn-cs"/>
              </a:rPr>
              <a:t>cultures that foster child safety and wellbeing across all sectors in Australia</a:t>
            </a:r>
            <a:r>
              <a:rPr lang="en-AU" sz="1200" b="0" i="0" kern="1200" dirty="0">
                <a:solidFill>
                  <a:schemeClr val="tx1"/>
                </a:solidFill>
                <a:effectLst/>
                <a:latin typeface="+mn-lt"/>
                <a:ea typeface="+mn-ea"/>
                <a:cs typeface="+mn-cs"/>
              </a:rPr>
              <a:t>. This will help to keep children and young people safe and reduce future harm in organisational settings.</a:t>
            </a:r>
          </a:p>
          <a:p>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The National Principles reflect the </a:t>
            </a:r>
            <a:r>
              <a:rPr lang="en-AU" sz="1200" b="1" i="0" kern="1200" dirty="0">
                <a:solidFill>
                  <a:schemeClr val="tx1"/>
                </a:solidFill>
                <a:effectLst/>
                <a:latin typeface="+mn-lt"/>
                <a:ea typeface="+mn-ea"/>
                <a:cs typeface="+mn-cs"/>
              </a:rPr>
              <a:t>ten child safe standards recommended by the Royal Commission</a:t>
            </a:r>
            <a:r>
              <a:rPr lang="en-AU" sz="1200" b="0" i="0" kern="1200" dirty="0">
                <a:solidFill>
                  <a:schemeClr val="tx1"/>
                </a:solidFill>
                <a:effectLst/>
                <a:latin typeface="+mn-lt"/>
                <a:ea typeface="+mn-ea"/>
                <a:cs typeface="+mn-cs"/>
              </a:rPr>
              <a:t>, with a </a:t>
            </a:r>
            <a:r>
              <a:rPr lang="en-AU" sz="1200" b="1" i="0" kern="1200" dirty="0">
                <a:solidFill>
                  <a:schemeClr val="tx1"/>
                </a:solidFill>
                <a:effectLst/>
                <a:latin typeface="+mn-lt"/>
                <a:ea typeface="+mn-ea"/>
                <a:cs typeface="+mn-cs"/>
              </a:rPr>
              <a:t>broader scope that </a:t>
            </a:r>
            <a:r>
              <a:rPr lang="en-AU" sz="1200" b="1" i="1" kern="1200" dirty="0">
                <a:solidFill>
                  <a:schemeClr val="tx1"/>
                </a:solidFill>
                <a:effectLst/>
                <a:latin typeface="+mn-lt"/>
                <a:ea typeface="+mn-ea"/>
                <a:cs typeface="+mn-cs"/>
              </a:rPr>
              <a:t>goes beyond child sexual abuse </a:t>
            </a:r>
            <a:r>
              <a:rPr lang="en-AU" sz="1200" b="0" i="1" kern="1200" dirty="0">
                <a:solidFill>
                  <a:schemeClr val="tx1"/>
                </a:solidFill>
                <a:effectLst/>
                <a:latin typeface="+mn-lt"/>
                <a:ea typeface="+mn-ea"/>
                <a:cs typeface="+mn-cs"/>
              </a:rPr>
              <a:t>to cover other forms of harm to children and young people</a:t>
            </a:r>
            <a:r>
              <a:rPr lang="en-AU" sz="1200" b="0" i="0" kern="1200" dirty="0">
                <a:solidFill>
                  <a:schemeClr val="tx1"/>
                </a:solidFill>
                <a:effectLst/>
                <a:latin typeface="+mn-lt"/>
                <a:ea typeface="+mn-ea"/>
                <a:cs typeface="+mn-cs"/>
              </a:rPr>
              <a:t>.</a:t>
            </a:r>
          </a:p>
          <a:p>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As of February 2019, the National Principles were endorsed by members of the Council of Australian Governments, including the Prime Minister and state and territory First Ministers. </a:t>
            </a:r>
          </a:p>
          <a:p>
            <a:r>
              <a:rPr lang="en-AU" sz="1200" b="0" i="0" kern="1200" dirty="0">
                <a:solidFill>
                  <a:schemeClr val="tx1"/>
                </a:solidFill>
                <a:effectLst/>
                <a:latin typeface="+mn-lt"/>
                <a:ea typeface="+mn-ea"/>
                <a:cs typeface="+mn-cs"/>
              </a:rPr>
              <a:t>Meaning that </a:t>
            </a:r>
            <a:r>
              <a:rPr lang="en-AU" sz="1200" b="1" i="0" kern="1200" dirty="0">
                <a:solidFill>
                  <a:schemeClr val="tx1"/>
                </a:solidFill>
                <a:effectLst/>
                <a:latin typeface="+mn-lt"/>
                <a:ea typeface="+mn-ea"/>
                <a:cs typeface="+mn-cs"/>
              </a:rPr>
              <a:t>CSBB must adhere to the Principles in the work that we do</a:t>
            </a:r>
            <a:r>
              <a:rPr lang="en-AU" sz="1200" b="0" i="0" kern="1200" dirty="0">
                <a:solidFill>
                  <a:schemeClr val="tx1"/>
                </a:solidFill>
                <a:effectLst/>
                <a:latin typeface="+mn-lt"/>
                <a:ea typeface="+mn-ea"/>
                <a:cs typeface="+mn-cs"/>
              </a:rPr>
              <a:t>. </a:t>
            </a:r>
          </a:p>
          <a:p>
            <a:endParaRPr lang="en-AU" sz="1200" b="1" i="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5BBA9997-9813-4709-8377-FCDF49B0954B}" type="slidenum">
              <a:rPr lang="en-AU" smtClean="0"/>
              <a:t>7</a:t>
            </a:fld>
            <a:endParaRPr lang="en-AU"/>
          </a:p>
        </p:txBody>
      </p:sp>
    </p:spTree>
    <p:extLst>
      <p:ext uri="{BB962C8B-B14F-4D97-AF65-F5344CB8AC3E}">
        <p14:creationId xmlns:p14="http://schemas.microsoft.com/office/powerpoint/2010/main" val="601203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1350963"/>
            <a:ext cx="6481763" cy="3646487"/>
          </a:xfrm>
        </p:spPr>
      </p:sp>
      <p:sp>
        <p:nvSpPr>
          <p:cNvPr id="3" name="Notes Placeholder 2"/>
          <p:cNvSpPr>
            <a:spLocks noGrp="1"/>
          </p:cNvSpPr>
          <p:nvPr>
            <p:ph type="body" idx="1"/>
          </p:nvPr>
        </p:nvSpPr>
        <p:spPr/>
        <p:txBody>
          <a:bodyPr/>
          <a:lstStyle/>
          <a:p>
            <a:r>
              <a:rPr lang="en-AU" b="1" dirty="0"/>
              <a:t>The Catholic Church leadership established CPSL (Catholic Professional Standards Ltd) in response to issues emerging from the Royal Commission. </a:t>
            </a:r>
          </a:p>
          <a:p>
            <a:endParaRPr lang="en-AU" b="1" dirty="0"/>
          </a:p>
          <a:p>
            <a:r>
              <a:rPr lang="en-AU" b="1" dirty="0"/>
              <a:t>Under its Constitution Catholic Professional Standards Ltd established national standards for the protection of children, to assist Church entities in implementing the standards, to audit compliance and to publicly report the results. </a:t>
            </a:r>
          </a:p>
          <a:p>
            <a:endParaRPr lang="en-AU" b="1" dirty="0"/>
          </a:p>
          <a:p>
            <a:r>
              <a:rPr lang="en-AU" b="1" dirty="0"/>
              <a:t>In early 2018 CPSL developed draft Standards, then set out to test and refine the draft by engaging with Church authorities, survivors, their families and representatives in a broad consultation process. </a:t>
            </a:r>
          </a:p>
          <a:p>
            <a:endParaRPr lang="en-AU" b="1" dirty="0"/>
          </a:p>
          <a:p>
            <a:r>
              <a:rPr lang="en-AU" b="1" dirty="0"/>
              <a:t>CPSL </a:t>
            </a:r>
            <a:r>
              <a:rPr lang="en-AU" dirty="0"/>
              <a:t>has since been incorporated into the newly formed </a:t>
            </a:r>
            <a:r>
              <a:rPr lang="en-AU" b="1" dirty="0"/>
              <a:t>Australian Catholic Safeguarding Ltd or ACSL. </a:t>
            </a:r>
          </a:p>
          <a:p>
            <a:endParaRPr lang="en-AU" dirty="0"/>
          </a:p>
          <a:p>
            <a:r>
              <a:rPr lang="en-AU" dirty="0"/>
              <a:t>ACSL is committed to fostering a culture of safety and care for children and vulnerable adults by developing the National Catholic Safeguarding Standards.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Refer to Edition ONE 2019: current edition. There will be a review of the Standards in light of experience, and if necessary, changes will be made.  </a:t>
            </a:r>
          </a:p>
          <a:p>
            <a:endParaRPr lang="en-AU" dirty="0"/>
          </a:p>
          <a:p>
            <a:r>
              <a:rPr lang="en-AU" dirty="0"/>
              <a:t>We are now going to watch a short video with Robert Fitzgerald, Former Commissioner with the Royal Commission into Institutional Responses to Child Sexual Abuse.</a:t>
            </a:r>
          </a:p>
          <a:p>
            <a:r>
              <a:rPr lang="en-AU" dirty="0"/>
              <a:t>Video: Why Safeguards matter? - </a:t>
            </a:r>
            <a:r>
              <a:rPr lang="en-AU" dirty="0">
                <a:hlinkClick r:id="rId3"/>
              </a:rPr>
              <a:t>https://www.youtube.com/watch?v=ML83WlNjquc&amp;feature=youtu.be</a:t>
            </a:r>
            <a:r>
              <a:rPr lang="en-AU" dirty="0"/>
              <a:t> (2:19)</a:t>
            </a:r>
          </a:p>
          <a:p>
            <a:endParaRPr lang="en-AU" dirty="0"/>
          </a:p>
          <a:p>
            <a:r>
              <a:rPr lang="en-AU" dirty="0"/>
              <a:t>Once again, The National Catholic Safeguarding Standards reflect the Royal Commission standards and the National Principles of Child Safe Organisations in a very similar structure. </a:t>
            </a:r>
          </a:p>
          <a:p>
            <a:r>
              <a:rPr lang="en-AU" dirty="0"/>
              <a:t>We have not signed up yet with the National Catholic Safeguarding Standards, but we will be.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We will discuss more about what the NCSS means for CSBB later in the presentation.</a:t>
            </a:r>
          </a:p>
          <a:p>
            <a:endParaRPr lang="en-AU" dirty="0"/>
          </a:p>
          <a:p>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5BBA9997-9813-4709-8377-FCDF49B0954B}" type="slidenum">
              <a:rPr lang="en-AU" smtClean="0"/>
              <a:t>8</a:t>
            </a:fld>
            <a:endParaRPr lang="en-AU"/>
          </a:p>
        </p:txBody>
      </p:sp>
    </p:spTree>
    <p:extLst>
      <p:ext uri="{BB962C8B-B14F-4D97-AF65-F5344CB8AC3E}">
        <p14:creationId xmlns:p14="http://schemas.microsoft.com/office/powerpoint/2010/main" val="3565203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Similar to the NCSS and the National Principles for a Child Safe Organisation, there also state government standards called the NSW Child Safe Standards. These have been developed by the Office of the Children’s Guardian.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It provides a framework for making organisations safer for children. The Standards provide tangible guidance for organisations to create cultures, adopt strategies and act to put the interests of children first, to keep them safe from harm.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Standards have been designed to:</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 help drive cultural change in organisations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 be principle-based and outcome-focused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 be flexible enough that they can be adapted by organisations of varying sizes and characteristics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 avoid placing undue burden on organisations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 help organisations address multiple risks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 balance caution and caring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 be a benchmark against which organisations can assess their child safe capability and set performance targets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 be of equal importance and interrelated.</a:t>
            </a:r>
          </a:p>
          <a:p>
            <a:endParaRPr lang="en-AU" dirty="0"/>
          </a:p>
        </p:txBody>
      </p:sp>
      <p:sp>
        <p:nvSpPr>
          <p:cNvPr id="4" name="Slide Number Placeholder 3"/>
          <p:cNvSpPr>
            <a:spLocks noGrp="1"/>
          </p:cNvSpPr>
          <p:nvPr>
            <p:ph type="sldNum" sz="quarter" idx="10"/>
          </p:nvPr>
        </p:nvSpPr>
        <p:spPr/>
        <p:txBody>
          <a:bodyPr/>
          <a:lstStyle/>
          <a:p>
            <a:fld id="{5BBA9997-9813-4709-8377-FCDF49B0954B}" type="slidenum">
              <a:rPr lang="en-AU" smtClean="0"/>
              <a:t>9</a:t>
            </a:fld>
            <a:endParaRPr lang="en-AU"/>
          </a:p>
        </p:txBody>
      </p:sp>
    </p:spTree>
    <p:extLst>
      <p:ext uri="{BB962C8B-B14F-4D97-AF65-F5344CB8AC3E}">
        <p14:creationId xmlns:p14="http://schemas.microsoft.com/office/powerpoint/2010/main" val="23800823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RESENTATION TITLE">
    <p:spTree>
      <p:nvGrpSpPr>
        <p:cNvPr id="1" name=""/>
        <p:cNvGrpSpPr/>
        <p:nvPr/>
      </p:nvGrpSpPr>
      <p:grpSpPr>
        <a:xfrm>
          <a:off x="0" y="0"/>
          <a:ext cx="0" cy="0"/>
          <a:chOff x="0" y="0"/>
          <a:chExt cx="0" cy="0"/>
        </a:xfrm>
      </p:grpSpPr>
      <p:pic>
        <p:nvPicPr>
          <p:cNvPr id="5" name="Picture 4" descr="A child posing for a picture&#10;&#10;Description automatically generated">
            <a:extLst>
              <a:ext uri="{FF2B5EF4-FFF2-40B4-BE49-F238E27FC236}">
                <a16:creationId xmlns:a16="http://schemas.microsoft.com/office/drawing/2014/main" id="{F6C4F672-1DC8-AD46-96DD-0BD9EBD8A82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DB9AECC-1366-EC4C-9E7E-829279C36968}"/>
              </a:ext>
            </a:extLst>
          </p:cNvPr>
          <p:cNvSpPr>
            <a:spLocks noGrp="1"/>
          </p:cNvSpPr>
          <p:nvPr>
            <p:ph type="ctrTitle" hasCustomPrompt="1"/>
          </p:nvPr>
        </p:nvSpPr>
        <p:spPr>
          <a:xfrm>
            <a:off x="301487" y="1232452"/>
            <a:ext cx="4817165" cy="1224306"/>
          </a:xfrm>
          <a:prstGeom prst="rect">
            <a:avLst/>
          </a:prstGeom>
        </p:spPr>
        <p:txBody>
          <a:bodyPr anchor="b"/>
          <a:lstStyle>
            <a:lvl1pPr algn="l">
              <a:defRPr sz="2800" b="1">
                <a:solidFill>
                  <a:srgbClr val="FFC90D"/>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91FB55C8-BB71-2143-9D44-61DA3713D93F}"/>
              </a:ext>
            </a:extLst>
          </p:cNvPr>
          <p:cNvSpPr>
            <a:spLocks noGrp="1"/>
          </p:cNvSpPr>
          <p:nvPr>
            <p:ph type="subTitle" idx="1"/>
          </p:nvPr>
        </p:nvSpPr>
        <p:spPr>
          <a:xfrm>
            <a:off x="301487" y="2657820"/>
            <a:ext cx="4638261" cy="1526554"/>
          </a:xfrm>
          <a:prstGeom prst="rect">
            <a:avLst/>
          </a:prstGeom>
        </p:spPr>
        <p:txBody>
          <a:bodyPr/>
          <a:lstStyle>
            <a:lvl1pPr marL="0" indent="0" algn="l">
              <a:buNone/>
              <a:defRPr sz="2000">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descr="Logo&#10;&#10;Description automatically generated">
            <a:extLst>
              <a:ext uri="{FF2B5EF4-FFF2-40B4-BE49-F238E27FC236}">
                <a16:creationId xmlns:a16="http://schemas.microsoft.com/office/drawing/2014/main" id="{E47FE54B-6E95-7D4F-9C27-5F714D22BB3C}"/>
              </a:ext>
            </a:extLst>
          </p:cNvPr>
          <p:cNvPicPr>
            <a:picLocks noChangeAspect="1"/>
          </p:cNvPicPr>
          <p:nvPr userDrawn="1"/>
        </p:nvPicPr>
        <p:blipFill>
          <a:blip r:embed="rId3"/>
          <a:stretch>
            <a:fillRect/>
          </a:stretch>
        </p:blipFill>
        <p:spPr>
          <a:xfrm>
            <a:off x="301487" y="5317435"/>
            <a:ext cx="2840158" cy="1368010"/>
          </a:xfrm>
          <a:prstGeom prst="rect">
            <a:avLst/>
          </a:prstGeom>
        </p:spPr>
      </p:pic>
    </p:spTree>
    <p:extLst>
      <p:ext uri="{BB962C8B-B14F-4D97-AF65-F5344CB8AC3E}">
        <p14:creationId xmlns:p14="http://schemas.microsoft.com/office/powerpoint/2010/main" val="2727789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F01C22-B5C8-49C6-BF77-115743047304}" type="datetimeFigureOut">
              <a:rPr lang="en-AU" smtClean="0"/>
              <a:t>27/04/2021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C689EE7-7B6B-4022-BE23-804012C25BC2}" type="slidenum">
              <a:rPr lang="en-AU" smtClean="0"/>
              <a:t>‹#›</a:t>
            </a:fld>
            <a:endParaRPr lang="en-AU"/>
          </a:p>
        </p:txBody>
      </p:sp>
    </p:spTree>
    <p:extLst>
      <p:ext uri="{BB962C8B-B14F-4D97-AF65-F5344CB8AC3E}">
        <p14:creationId xmlns:p14="http://schemas.microsoft.com/office/powerpoint/2010/main" val="3361201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7" name="Picture 6" descr="Chart&#10;&#10;Description automatically generated">
            <a:extLst>
              <a:ext uri="{FF2B5EF4-FFF2-40B4-BE49-F238E27FC236}">
                <a16:creationId xmlns:a16="http://schemas.microsoft.com/office/drawing/2014/main" id="{B8A9E9E5-06A7-F245-8BA7-BCAC08840FB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DB9AECC-1366-EC4C-9E7E-829279C36968}"/>
              </a:ext>
            </a:extLst>
          </p:cNvPr>
          <p:cNvSpPr>
            <a:spLocks noGrp="1"/>
          </p:cNvSpPr>
          <p:nvPr>
            <p:ph type="ctrTitle" hasCustomPrompt="1"/>
          </p:nvPr>
        </p:nvSpPr>
        <p:spPr>
          <a:xfrm>
            <a:off x="1116496" y="1470990"/>
            <a:ext cx="5055704" cy="1224306"/>
          </a:xfrm>
          <a:prstGeom prst="rect">
            <a:avLst/>
          </a:prstGeom>
        </p:spPr>
        <p:txBody>
          <a:bodyPr anchor="b"/>
          <a:lstStyle>
            <a:lvl1pPr algn="l">
              <a:defRPr sz="2800" b="1">
                <a:solidFill>
                  <a:srgbClr val="FFC90D"/>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91FB55C8-BB71-2143-9D44-61DA3713D93F}"/>
              </a:ext>
            </a:extLst>
          </p:cNvPr>
          <p:cNvSpPr>
            <a:spLocks noGrp="1"/>
          </p:cNvSpPr>
          <p:nvPr>
            <p:ph type="subTitle" idx="1"/>
          </p:nvPr>
        </p:nvSpPr>
        <p:spPr>
          <a:xfrm>
            <a:off x="1116496" y="2814809"/>
            <a:ext cx="5055704" cy="1009719"/>
          </a:xfrm>
          <a:prstGeom prst="rect">
            <a:avLst/>
          </a:prstGeom>
        </p:spPr>
        <p:txBody>
          <a:bodyPr/>
          <a:lstStyle>
            <a:lvl1pPr marL="0" indent="0" algn="l">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Picture Placeholder 10">
            <a:extLst>
              <a:ext uri="{FF2B5EF4-FFF2-40B4-BE49-F238E27FC236}">
                <a16:creationId xmlns:a16="http://schemas.microsoft.com/office/drawing/2014/main" id="{FF3585D8-F054-6342-B178-6F0E67FCEB6F}"/>
              </a:ext>
            </a:extLst>
          </p:cNvPr>
          <p:cNvSpPr>
            <a:spLocks noGrp="1"/>
          </p:cNvSpPr>
          <p:nvPr>
            <p:ph type="pic" sz="quarter" idx="10" hasCustomPrompt="1"/>
          </p:nvPr>
        </p:nvSpPr>
        <p:spPr>
          <a:xfrm>
            <a:off x="7408249" y="-13548"/>
            <a:ext cx="4790523" cy="6878320"/>
          </a:xfrm>
          <a:custGeom>
            <a:avLst/>
            <a:gdLst>
              <a:gd name="connsiteX0" fmla="*/ 0 w 4565650"/>
              <a:gd name="connsiteY0" fmla="*/ 0 h 6858000"/>
              <a:gd name="connsiteX1" fmla="*/ 4565650 w 4565650"/>
              <a:gd name="connsiteY1" fmla="*/ 0 h 6858000"/>
              <a:gd name="connsiteX2" fmla="*/ 4565650 w 4565650"/>
              <a:gd name="connsiteY2" fmla="*/ 6858000 h 6858000"/>
              <a:gd name="connsiteX3" fmla="*/ 0 w 4565650"/>
              <a:gd name="connsiteY3" fmla="*/ 6858000 h 6858000"/>
              <a:gd name="connsiteX4" fmla="*/ 0 w 4565650"/>
              <a:gd name="connsiteY4" fmla="*/ 0 h 6858000"/>
              <a:gd name="connsiteX0" fmla="*/ 203200 w 4565650"/>
              <a:gd name="connsiteY0" fmla="*/ 0 h 6864773"/>
              <a:gd name="connsiteX1" fmla="*/ 4565650 w 4565650"/>
              <a:gd name="connsiteY1" fmla="*/ 6773 h 6864773"/>
              <a:gd name="connsiteX2" fmla="*/ 4565650 w 4565650"/>
              <a:gd name="connsiteY2" fmla="*/ 6864773 h 6864773"/>
              <a:gd name="connsiteX3" fmla="*/ 0 w 4565650"/>
              <a:gd name="connsiteY3" fmla="*/ 6864773 h 6864773"/>
              <a:gd name="connsiteX4" fmla="*/ 203200 w 4565650"/>
              <a:gd name="connsiteY4" fmla="*/ 0 h 6864773"/>
              <a:gd name="connsiteX0" fmla="*/ 409277 w 4771727"/>
              <a:gd name="connsiteY0" fmla="*/ 0 h 6864773"/>
              <a:gd name="connsiteX1" fmla="*/ 4771727 w 4771727"/>
              <a:gd name="connsiteY1" fmla="*/ 6773 h 6864773"/>
              <a:gd name="connsiteX2" fmla="*/ 4771727 w 4771727"/>
              <a:gd name="connsiteY2" fmla="*/ 6864773 h 6864773"/>
              <a:gd name="connsiteX3" fmla="*/ 206077 w 4771727"/>
              <a:gd name="connsiteY3" fmla="*/ 6864773 h 6864773"/>
              <a:gd name="connsiteX4" fmla="*/ 3300 w 4771727"/>
              <a:gd name="connsiteY4" fmla="*/ 3271521 h 6864773"/>
              <a:gd name="connsiteX5" fmla="*/ 409277 w 4771727"/>
              <a:gd name="connsiteY5" fmla="*/ 0 h 6864773"/>
              <a:gd name="connsiteX0" fmla="*/ 409277 w 4771727"/>
              <a:gd name="connsiteY0" fmla="*/ 0 h 6864773"/>
              <a:gd name="connsiteX1" fmla="*/ 4771727 w 4771727"/>
              <a:gd name="connsiteY1" fmla="*/ 6773 h 6864773"/>
              <a:gd name="connsiteX2" fmla="*/ 4771727 w 4771727"/>
              <a:gd name="connsiteY2" fmla="*/ 6864773 h 6864773"/>
              <a:gd name="connsiteX3" fmla="*/ 206077 w 4771727"/>
              <a:gd name="connsiteY3" fmla="*/ 6864773 h 6864773"/>
              <a:gd name="connsiteX4" fmla="*/ 3300 w 4771727"/>
              <a:gd name="connsiteY4" fmla="*/ 3271521 h 6864773"/>
              <a:gd name="connsiteX5" fmla="*/ 409277 w 4771727"/>
              <a:gd name="connsiteY5" fmla="*/ 0 h 6864773"/>
              <a:gd name="connsiteX0" fmla="*/ 425693 w 4788143"/>
              <a:gd name="connsiteY0" fmla="*/ 0 h 6864773"/>
              <a:gd name="connsiteX1" fmla="*/ 4788143 w 4788143"/>
              <a:gd name="connsiteY1" fmla="*/ 6773 h 6864773"/>
              <a:gd name="connsiteX2" fmla="*/ 4788143 w 4788143"/>
              <a:gd name="connsiteY2" fmla="*/ 6864773 h 6864773"/>
              <a:gd name="connsiteX3" fmla="*/ 222493 w 4788143"/>
              <a:gd name="connsiteY3" fmla="*/ 6864773 h 6864773"/>
              <a:gd name="connsiteX4" fmla="*/ 19716 w 4788143"/>
              <a:gd name="connsiteY4" fmla="*/ 3271521 h 6864773"/>
              <a:gd name="connsiteX5" fmla="*/ 425693 w 4788143"/>
              <a:gd name="connsiteY5" fmla="*/ 0 h 6864773"/>
              <a:gd name="connsiteX0" fmla="*/ 440854 w 4803304"/>
              <a:gd name="connsiteY0" fmla="*/ 0 h 6864773"/>
              <a:gd name="connsiteX1" fmla="*/ 4803304 w 4803304"/>
              <a:gd name="connsiteY1" fmla="*/ 6773 h 6864773"/>
              <a:gd name="connsiteX2" fmla="*/ 4803304 w 4803304"/>
              <a:gd name="connsiteY2" fmla="*/ 6864773 h 6864773"/>
              <a:gd name="connsiteX3" fmla="*/ 237654 w 4803304"/>
              <a:gd name="connsiteY3" fmla="*/ 6864773 h 6864773"/>
              <a:gd name="connsiteX4" fmla="*/ 34877 w 4803304"/>
              <a:gd name="connsiteY4" fmla="*/ 3271521 h 6864773"/>
              <a:gd name="connsiteX5" fmla="*/ 440854 w 4803304"/>
              <a:gd name="connsiteY5" fmla="*/ 0 h 6864773"/>
              <a:gd name="connsiteX0" fmla="*/ 440854 w 4803304"/>
              <a:gd name="connsiteY0" fmla="*/ 0 h 6864773"/>
              <a:gd name="connsiteX1" fmla="*/ 4803304 w 4803304"/>
              <a:gd name="connsiteY1" fmla="*/ 6773 h 6864773"/>
              <a:gd name="connsiteX2" fmla="*/ 4803304 w 4803304"/>
              <a:gd name="connsiteY2" fmla="*/ 6864773 h 6864773"/>
              <a:gd name="connsiteX3" fmla="*/ 237654 w 4803304"/>
              <a:gd name="connsiteY3" fmla="*/ 6864773 h 6864773"/>
              <a:gd name="connsiteX4" fmla="*/ 34877 w 4803304"/>
              <a:gd name="connsiteY4" fmla="*/ 3271521 h 6864773"/>
              <a:gd name="connsiteX5" fmla="*/ 440854 w 4803304"/>
              <a:gd name="connsiteY5" fmla="*/ 0 h 6864773"/>
              <a:gd name="connsiteX0" fmla="*/ 408504 w 4770954"/>
              <a:gd name="connsiteY0" fmla="*/ 0 h 6864773"/>
              <a:gd name="connsiteX1" fmla="*/ 4770954 w 4770954"/>
              <a:gd name="connsiteY1" fmla="*/ 6773 h 6864773"/>
              <a:gd name="connsiteX2" fmla="*/ 4770954 w 4770954"/>
              <a:gd name="connsiteY2" fmla="*/ 6864773 h 6864773"/>
              <a:gd name="connsiteX3" fmla="*/ 205304 w 4770954"/>
              <a:gd name="connsiteY3" fmla="*/ 6864773 h 6864773"/>
              <a:gd name="connsiteX4" fmla="*/ 2527 w 4770954"/>
              <a:gd name="connsiteY4" fmla="*/ 3271521 h 6864773"/>
              <a:gd name="connsiteX5" fmla="*/ 408504 w 4770954"/>
              <a:gd name="connsiteY5" fmla="*/ 0 h 6864773"/>
              <a:gd name="connsiteX0" fmla="*/ 421689 w 4784139"/>
              <a:gd name="connsiteY0" fmla="*/ 0 h 6864773"/>
              <a:gd name="connsiteX1" fmla="*/ 4784139 w 4784139"/>
              <a:gd name="connsiteY1" fmla="*/ 6773 h 6864773"/>
              <a:gd name="connsiteX2" fmla="*/ 4784139 w 4784139"/>
              <a:gd name="connsiteY2" fmla="*/ 6864773 h 6864773"/>
              <a:gd name="connsiteX3" fmla="*/ 218489 w 4784139"/>
              <a:gd name="connsiteY3" fmla="*/ 6864773 h 6864773"/>
              <a:gd name="connsiteX4" fmla="*/ 2165 w 4784139"/>
              <a:gd name="connsiteY4" fmla="*/ 3244428 h 6864773"/>
              <a:gd name="connsiteX5" fmla="*/ 421689 w 4784139"/>
              <a:gd name="connsiteY5" fmla="*/ 0 h 6864773"/>
              <a:gd name="connsiteX0" fmla="*/ 394596 w 4784139"/>
              <a:gd name="connsiteY0" fmla="*/ 0 h 6864773"/>
              <a:gd name="connsiteX1" fmla="*/ 4784139 w 4784139"/>
              <a:gd name="connsiteY1" fmla="*/ 6773 h 6864773"/>
              <a:gd name="connsiteX2" fmla="*/ 4784139 w 4784139"/>
              <a:gd name="connsiteY2" fmla="*/ 6864773 h 6864773"/>
              <a:gd name="connsiteX3" fmla="*/ 218489 w 4784139"/>
              <a:gd name="connsiteY3" fmla="*/ 6864773 h 6864773"/>
              <a:gd name="connsiteX4" fmla="*/ 2165 w 4784139"/>
              <a:gd name="connsiteY4" fmla="*/ 3244428 h 6864773"/>
              <a:gd name="connsiteX5" fmla="*/ 394596 w 4784139"/>
              <a:gd name="connsiteY5" fmla="*/ 0 h 6864773"/>
              <a:gd name="connsiteX0" fmla="*/ 404827 w 4794370"/>
              <a:gd name="connsiteY0" fmla="*/ 0 h 6864773"/>
              <a:gd name="connsiteX1" fmla="*/ 4794370 w 4794370"/>
              <a:gd name="connsiteY1" fmla="*/ 6773 h 6864773"/>
              <a:gd name="connsiteX2" fmla="*/ 4794370 w 4794370"/>
              <a:gd name="connsiteY2" fmla="*/ 6864773 h 6864773"/>
              <a:gd name="connsiteX3" fmla="*/ 228720 w 4794370"/>
              <a:gd name="connsiteY3" fmla="*/ 6864773 h 6864773"/>
              <a:gd name="connsiteX4" fmla="*/ 12396 w 4794370"/>
              <a:gd name="connsiteY4" fmla="*/ 3244428 h 6864773"/>
              <a:gd name="connsiteX5" fmla="*/ 404827 w 4794370"/>
              <a:gd name="connsiteY5" fmla="*/ 0 h 6864773"/>
              <a:gd name="connsiteX0" fmla="*/ 409935 w 4799478"/>
              <a:gd name="connsiteY0" fmla="*/ 0 h 6864773"/>
              <a:gd name="connsiteX1" fmla="*/ 4799478 w 4799478"/>
              <a:gd name="connsiteY1" fmla="*/ 6773 h 6864773"/>
              <a:gd name="connsiteX2" fmla="*/ 4799478 w 4799478"/>
              <a:gd name="connsiteY2" fmla="*/ 6864773 h 6864773"/>
              <a:gd name="connsiteX3" fmla="*/ 233828 w 4799478"/>
              <a:gd name="connsiteY3" fmla="*/ 6864773 h 6864773"/>
              <a:gd name="connsiteX4" fmla="*/ 17504 w 4799478"/>
              <a:gd name="connsiteY4" fmla="*/ 3244428 h 6864773"/>
              <a:gd name="connsiteX5" fmla="*/ 409935 w 4799478"/>
              <a:gd name="connsiteY5" fmla="*/ 0 h 6864773"/>
              <a:gd name="connsiteX0" fmla="*/ 400979 w 4790522"/>
              <a:gd name="connsiteY0" fmla="*/ 0 h 6864773"/>
              <a:gd name="connsiteX1" fmla="*/ 4790522 w 4790522"/>
              <a:gd name="connsiteY1" fmla="*/ 6773 h 6864773"/>
              <a:gd name="connsiteX2" fmla="*/ 4790522 w 4790522"/>
              <a:gd name="connsiteY2" fmla="*/ 6864773 h 6864773"/>
              <a:gd name="connsiteX3" fmla="*/ 224872 w 4790522"/>
              <a:gd name="connsiteY3" fmla="*/ 6864773 h 6864773"/>
              <a:gd name="connsiteX4" fmla="*/ 8548 w 4790522"/>
              <a:gd name="connsiteY4" fmla="*/ 3244428 h 6864773"/>
              <a:gd name="connsiteX5" fmla="*/ 400979 w 4790522"/>
              <a:gd name="connsiteY5" fmla="*/ 0 h 6864773"/>
              <a:gd name="connsiteX0" fmla="*/ 400979 w 4790522"/>
              <a:gd name="connsiteY0" fmla="*/ 0 h 6864773"/>
              <a:gd name="connsiteX1" fmla="*/ 4573776 w 4790522"/>
              <a:gd name="connsiteY1" fmla="*/ 196426 h 6864773"/>
              <a:gd name="connsiteX2" fmla="*/ 4790522 w 4790522"/>
              <a:gd name="connsiteY2" fmla="*/ 6864773 h 6864773"/>
              <a:gd name="connsiteX3" fmla="*/ 224872 w 4790522"/>
              <a:gd name="connsiteY3" fmla="*/ 6864773 h 6864773"/>
              <a:gd name="connsiteX4" fmla="*/ 8548 w 4790522"/>
              <a:gd name="connsiteY4" fmla="*/ 3244428 h 6864773"/>
              <a:gd name="connsiteX5" fmla="*/ 400979 w 4790522"/>
              <a:gd name="connsiteY5" fmla="*/ 0 h 6864773"/>
              <a:gd name="connsiteX0" fmla="*/ 400979 w 4790523"/>
              <a:gd name="connsiteY0" fmla="*/ 13547 h 6878320"/>
              <a:gd name="connsiteX1" fmla="*/ 4790523 w 4790523"/>
              <a:gd name="connsiteY1" fmla="*/ 0 h 6878320"/>
              <a:gd name="connsiteX2" fmla="*/ 4790522 w 4790523"/>
              <a:gd name="connsiteY2" fmla="*/ 6878320 h 6878320"/>
              <a:gd name="connsiteX3" fmla="*/ 224872 w 4790523"/>
              <a:gd name="connsiteY3" fmla="*/ 6878320 h 6878320"/>
              <a:gd name="connsiteX4" fmla="*/ 8548 w 4790523"/>
              <a:gd name="connsiteY4" fmla="*/ 3257975 h 6878320"/>
              <a:gd name="connsiteX5" fmla="*/ 400979 w 4790523"/>
              <a:gd name="connsiteY5" fmla="*/ 13547 h 6878320"/>
              <a:gd name="connsiteX0" fmla="*/ 543219 w 4790523"/>
              <a:gd name="connsiteY0" fmla="*/ 521547 h 6878320"/>
              <a:gd name="connsiteX1" fmla="*/ 4790523 w 4790523"/>
              <a:gd name="connsiteY1" fmla="*/ 0 h 6878320"/>
              <a:gd name="connsiteX2" fmla="*/ 4790522 w 4790523"/>
              <a:gd name="connsiteY2" fmla="*/ 6878320 h 6878320"/>
              <a:gd name="connsiteX3" fmla="*/ 224872 w 4790523"/>
              <a:gd name="connsiteY3" fmla="*/ 6878320 h 6878320"/>
              <a:gd name="connsiteX4" fmla="*/ 8548 w 4790523"/>
              <a:gd name="connsiteY4" fmla="*/ 3257975 h 6878320"/>
              <a:gd name="connsiteX5" fmla="*/ 543219 w 4790523"/>
              <a:gd name="connsiteY5" fmla="*/ 521547 h 6878320"/>
              <a:gd name="connsiteX0" fmla="*/ 400979 w 4790523"/>
              <a:gd name="connsiteY0" fmla="*/ 0 h 6878320"/>
              <a:gd name="connsiteX1" fmla="*/ 4790523 w 4790523"/>
              <a:gd name="connsiteY1" fmla="*/ 0 h 6878320"/>
              <a:gd name="connsiteX2" fmla="*/ 4790522 w 4790523"/>
              <a:gd name="connsiteY2" fmla="*/ 6878320 h 6878320"/>
              <a:gd name="connsiteX3" fmla="*/ 224872 w 4790523"/>
              <a:gd name="connsiteY3" fmla="*/ 6878320 h 6878320"/>
              <a:gd name="connsiteX4" fmla="*/ 8548 w 4790523"/>
              <a:gd name="connsiteY4" fmla="*/ 3257975 h 6878320"/>
              <a:gd name="connsiteX5" fmla="*/ 400979 w 4790523"/>
              <a:gd name="connsiteY5" fmla="*/ 0 h 6878320"/>
              <a:gd name="connsiteX0" fmla="*/ 400979 w 4790523"/>
              <a:gd name="connsiteY0" fmla="*/ 0 h 6878320"/>
              <a:gd name="connsiteX1" fmla="*/ 4790523 w 4790523"/>
              <a:gd name="connsiteY1" fmla="*/ 0 h 6878320"/>
              <a:gd name="connsiteX2" fmla="*/ 4790522 w 4790523"/>
              <a:gd name="connsiteY2" fmla="*/ 6878320 h 6878320"/>
              <a:gd name="connsiteX3" fmla="*/ 224872 w 4790523"/>
              <a:gd name="connsiteY3" fmla="*/ 6878320 h 6878320"/>
              <a:gd name="connsiteX4" fmla="*/ 8548 w 4790523"/>
              <a:gd name="connsiteY4" fmla="*/ 3257975 h 6878320"/>
              <a:gd name="connsiteX5" fmla="*/ 400979 w 4790523"/>
              <a:gd name="connsiteY5" fmla="*/ 0 h 6878320"/>
              <a:gd name="connsiteX0" fmla="*/ 407753 w 4790523"/>
              <a:gd name="connsiteY0" fmla="*/ 0 h 6878320"/>
              <a:gd name="connsiteX1" fmla="*/ 4790523 w 4790523"/>
              <a:gd name="connsiteY1" fmla="*/ 0 h 6878320"/>
              <a:gd name="connsiteX2" fmla="*/ 4790522 w 4790523"/>
              <a:gd name="connsiteY2" fmla="*/ 6878320 h 6878320"/>
              <a:gd name="connsiteX3" fmla="*/ 224872 w 4790523"/>
              <a:gd name="connsiteY3" fmla="*/ 6878320 h 6878320"/>
              <a:gd name="connsiteX4" fmla="*/ 8548 w 4790523"/>
              <a:gd name="connsiteY4" fmla="*/ 3257975 h 6878320"/>
              <a:gd name="connsiteX5" fmla="*/ 407753 w 4790523"/>
              <a:gd name="connsiteY5" fmla="*/ 0 h 687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0523" h="6878320">
                <a:moveTo>
                  <a:pt x="407753" y="0"/>
                </a:moveTo>
                <a:lnTo>
                  <a:pt x="4790523" y="0"/>
                </a:lnTo>
                <a:cubicBezTo>
                  <a:pt x="4790523" y="2292773"/>
                  <a:pt x="4790522" y="4585547"/>
                  <a:pt x="4790522" y="6878320"/>
                </a:cubicBezTo>
                <a:lnTo>
                  <a:pt x="224872" y="6878320"/>
                </a:lnTo>
                <a:cubicBezTo>
                  <a:pt x="139219" y="6484339"/>
                  <a:pt x="-41264" y="5196276"/>
                  <a:pt x="8548" y="3257975"/>
                </a:cubicBezTo>
                <a:cubicBezTo>
                  <a:pt x="110007" y="1490134"/>
                  <a:pt x="231788" y="1076961"/>
                  <a:pt x="407753" y="0"/>
                </a:cubicBezTo>
                <a:close/>
              </a:path>
            </a:pathLst>
          </a:custGeom>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DRAG AND DROP YOUR IMAGE HERE</a:t>
            </a:r>
          </a:p>
        </p:txBody>
      </p:sp>
    </p:spTree>
    <p:extLst>
      <p:ext uri="{BB962C8B-B14F-4D97-AF65-F5344CB8AC3E}">
        <p14:creationId xmlns:p14="http://schemas.microsoft.com/office/powerpoint/2010/main" val="1013354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pic>
        <p:nvPicPr>
          <p:cNvPr id="12" name="Picture 11" descr="A picture containing venn diagram&#10;&#10;Description automatically generated">
            <a:extLst>
              <a:ext uri="{FF2B5EF4-FFF2-40B4-BE49-F238E27FC236}">
                <a16:creationId xmlns:a16="http://schemas.microsoft.com/office/drawing/2014/main" id="{2F7CE8E5-5E57-9341-AF80-7375D4FDBF3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587D472-38B5-D34A-A6AD-2987E07C56BA}"/>
              </a:ext>
            </a:extLst>
          </p:cNvPr>
          <p:cNvSpPr>
            <a:spLocks noGrp="1"/>
          </p:cNvSpPr>
          <p:nvPr>
            <p:ph type="title"/>
          </p:nvPr>
        </p:nvSpPr>
        <p:spPr>
          <a:xfrm>
            <a:off x="982980" y="365125"/>
            <a:ext cx="10515600" cy="572135"/>
          </a:xfrm>
          <a:prstGeom prst="rect">
            <a:avLst/>
          </a:prstGeom>
        </p:spPr>
        <p:txBody>
          <a:bodyPr/>
          <a:lstStyle>
            <a:lvl1pPr>
              <a:defRPr sz="2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14">
            <a:extLst>
              <a:ext uri="{FF2B5EF4-FFF2-40B4-BE49-F238E27FC236}">
                <a16:creationId xmlns:a16="http://schemas.microsoft.com/office/drawing/2014/main" id="{49E26BCE-23D4-A248-9693-E679E011335C}"/>
              </a:ext>
            </a:extLst>
          </p:cNvPr>
          <p:cNvSpPr>
            <a:spLocks noGrp="1"/>
          </p:cNvSpPr>
          <p:nvPr>
            <p:ph sz="quarter" idx="10"/>
          </p:nvPr>
        </p:nvSpPr>
        <p:spPr>
          <a:xfrm>
            <a:off x="982663" y="1112838"/>
            <a:ext cx="10515600" cy="5380037"/>
          </a:xfrm>
          <a:prstGeom prst="rect">
            <a:avLst/>
          </a:prstGeom>
        </p:spPr>
        <p:txBody>
          <a:bodyPr/>
          <a:lstStyle>
            <a:lvl1pPr>
              <a:buNone/>
              <a:defRPr sz="2400">
                <a:latin typeface="Verdana" panose="020B0604030504040204" pitchFamily="34" charset="0"/>
                <a:ea typeface="Verdana" panose="020B0604030504040204" pitchFamily="34" charset="0"/>
                <a:cs typeface="Verdana" panose="020B0604030504040204" pitchFamily="34" charset="0"/>
              </a:defRPr>
            </a:lvl1pPr>
            <a:lvl2pPr>
              <a:buNone/>
              <a:defRPr sz="2000">
                <a:latin typeface="Verdana" panose="020B0604030504040204" pitchFamily="34" charset="0"/>
                <a:ea typeface="Verdana" panose="020B0604030504040204" pitchFamily="34" charset="0"/>
                <a:cs typeface="Verdana" panose="020B0604030504040204" pitchFamily="34" charset="0"/>
              </a:defRPr>
            </a:lvl2pPr>
            <a:lvl3pPr>
              <a:buNone/>
              <a:defRPr sz="1800">
                <a:latin typeface="Verdana" panose="020B0604030504040204" pitchFamily="34" charset="0"/>
                <a:ea typeface="Verdana" panose="020B0604030504040204" pitchFamily="34" charset="0"/>
                <a:cs typeface="Verdana" panose="020B0604030504040204" pitchFamily="34" charset="0"/>
              </a:defRPr>
            </a:lvl3pPr>
            <a:lvl4pPr>
              <a:buNone/>
              <a:defRPr sz="1600">
                <a:latin typeface="Verdana" panose="020B0604030504040204" pitchFamily="34" charset="0"/>
                <a:ea typeface="Verdana" panose="020B0604030504040204" pitchFamily="34" charset="0"/>
                <a:cs typeface="Verdana" panose="020B0604030504040204" pitchFamily="34" charset="0"/>
              </a:defRPr>
            </a:lvl4pPr>
            <a:lvl5pPr>
              <a:buNone/>
              <a:defRPr sz="16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3011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Chart&#10;&#10;Description automatically generated">
            <a:extLst>
              <a:ext uri="{FF2B5EF4-FFF2-40B4-BE49-F238E27FC236}">
                <a16:creationId xmlns:a16="http://schemas.microsoft.com/office/drawing/2014/main" id="{B8A9E9E5-06A7-F245-8BA7-BCAC08840FB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DB9AECC-1366-EC4C-9E7E-829279C36968}"/>
              </a:ext>
            </a:extLst>
          </p:cNvPr>
          <p:cNvSpPr>
            <a:spLocks noGrp="1"/>
          </p:cNvSpPr>
          <p:nvPr>
            <p:ph type="ctrTitle" hasCustomPrompt="1"/>
          </p:nvPr>
        </p:nvSpPr>
        <p:spPr>
          <a:xfrm>
            <a:off x="1116496" y="1470990"/>
            <a:ext cx="5055704" cy="1224306"/>
          </a:xfrm>
          <a:prstGeom prst="rect">
            <a:avLst/>
          </a:prstGeom>
        </p:spPr>
        <p:txBody>
          <a:bodyPr anchor="b"/>
          <a:lstStyle>
            <a:lvl1pPr algn="l">
              <a:defRPr sz="2800" b="1">
                <a:solidFill>
                  <a:srgbClr val="FFC90D"/>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91FB55C8-BB71-2143-9D44-61DA3713D93F}"/>
              </a:ext>
            </a:extLst>
          </p:cNvPr>
          <p:cNvSpPr>
            <a:spLocks noGrp="1"/>
          </p:cNvSpPr>
          <p:nvPr>
            <p:ph type="subTitle" idx="1"/>
          </p:nvPr>
        </p:nvSpPr>
        <p:spPr>
          <a:xfrm>
            <a:off x="1116496" y="2814809"/>
            <a:ext cx="5055704" cy="1009719"/>
          </a:xfrm>
          <a:prstGeom prst="rect">
            <a:avLst/>
          </a:prstGeom>
        </p:spPr>
        <p:txBody>
          <a:bodyPr/>
          <a:lstStyle>
            <a:lvl1pPr marL="0" indent="0" algn="l">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Picture Placeholder 10">
            <a:extLst>
              <a:ext uri="{FF2B5EF4-FFF2-40B4-BE49-F238E27FC236}">
                <a16:creationId xmlns:a16="http://schemas.microsoft.com/office/drawing/2014/main" id="{FF3585D8-F054-6342-B178-6F0E67FCEB6F}"/>
              </a:ext>
            </a:extLst>
          </p:cNvPr>
          <p:cNvSpPr>
            <a:spLocks noGrp="1"/>
          </p:cNvSpPr>
          <p:nvPr>
            <p:ph type="pic" sz="quarter" idx="10" hasCustomPrompt="1"/>
          </p:nvPr>
        </p:nvSpPr>
        <p:spPr>
          <a:xfrm>
            <a:off x="7408249" y="-13548"/>
            <a:ext cx="4790523" cy="6878320"/>
          </a:xfrm>
          <a:custGeom>
            <a:avLst/>
            <a:gdLst>
              <a:gd name="connsiteX0" fmla="*/ 0 w 4565650"/>
              <a:gd name="connsiteY0" fmla="*/ 0 h 6858000"/>
              <a:gd name="connsiteX1" fmla="*/ 4565650 w 4565650"/>
              <a:gd name="connsiteY1" fmla="*/ 0 h 6858000"/>
              <a:gd name="connsiteX2" fmla="*/ 4565650 w 4565650"/>
              <a:gd name="connsiteY2" fmla="*/ 6858000 h 6858000"/>
              <a:gd name="connsiteX3" fmla="*/ 0 w 4565650"/>
              <a:gd name="connsiteY3" fmla="*/ 6858000 h 6858000"/>
              <a:gd name="connsiteX4" fmla="*/ 0 w 4565650"/>
              <a:gd name="connsiteY4" fmla="*/ 0 h 6858000"/>
              <a:gd name="connsiteX0" fmla="*/ 203200 w 4565650"/>
              <a:gd name="connsiteY0" fmla="*/ 0 h 6864773"/>
              <a:gd name="connsiteX1" fmla="*/ 4565650 w 4565650"/>
              <a:gd name="connsiteY1" fmla="*/ 6773 h 6864773"/>
              <a:gd name="connsiteX2" fmla="*/ 4565650 w 4565650"/>
              <a:gd name="connsiteY2" fmla="*/ 6864773 h 6864773"/>
              <a:gd name="connsiteX3" fmla="*/ 0 w 4565650"/>
              <a:gd name="connsiteY3" fmla="*/ 6864773 h 6864773"/>
              <a:gd name="connsiteX4" fmla="*/ 203200 w 4565650"/>
              <a:gd name="connsiteY4" fmla="*/ 0 h 6864773"/>
              <a:gd name="connsiteX0" fmla="*/ 409277 w 4771727"/>
              <a:gd name="connsiteY0" fmla="*/ 0 h 6864773"/>
              <a:gd name="connsiteX1" fmla="*/ 4771727 w 4771727"/>
              <a:gd name="connsiteY1" fmla="*/ 6773 h 6864773"/>
              <a:gd name="connsiteX2" fmla="*/ 4771727 w 4771727"/>
              <a:gd name="connsiteY2" fmla="*/ 6864773 h 6864773"/>
              <a:gd name="connsiteX3" fmla="*/ 206077 w 4771727"/>
              <a:gd name="connsiteY3" fmla="*/ 6864773 h 6864773"/>
              <a:gd name="connsiteX4" fmla="*/ 3300 w 4771727"/>
              <a:gd name="connsiteY4" fmla="*/ 3271521 h 6864773"/>
              <a:gd name="connsiteX5" fmla="*/ 409277 w 4771727"/>
              <a:gd name="connsiteY5" fmla="*/ 0 h 6864773"/>
              <a:gd name="connsiteX0" fmla="*/ 409277 w 4771727"/>
              <a:gd name="connsiteY0" fmla="*/ 0 h 6864773"/>
              <a:gd name="connsiteX1" fmla="*/ 4771727 w 4771727"/>
              <a:gd name="connsiteY1" fmla="*/ 6773 h 6864773"/>
              <a:gd name="connsiteX2" fmla="*/ 4771727 w 4771727"/>
              <a:gd name="connsiteY2" fmla="*/ 6864773 h 6864773"/>
              <a:gd name="connsiteX3" fmla="*/ 206077 w 4771727"/>
              <a:gd name="connsiteY3" fmla="*/ 6864773 h 6864773"/>
              <a:gd name="connsiteX4" fmla="*/ 3300 w 4771727"/>
              <a:gd name="connsiteY4" fmla="*/ 3271521 h 6864773"/>
              <a:gd name="connsiteX5" fmla="*/ 409277 w 4771727"/>
              <a:gd name="connsiteY5" fmla="*/ 0 h 6864773"/>
              <a:gd name="connsiteX0" fmla="*/ 425693 w 4788143"/>
              <a:gd name="connsiteY0" fmla="*/ 0 h 6864773"/>
              <a:gd name="connsiteX1" fmla="*/ 4788143 w 4788143"/>
              <a:gd name="connsiteY1" fmla="*/ 6773 h 6864773"/>
              <a:gd name="connsiteX2" fmla="*/ 4788143 w 4788143"/>
              <a:gd name="connsiteY2" fmla="*/ 6864773 h 6864773"/>
              <a:gd name="connsiteX3" fmla="*/ 222493 w 4788143"/>
              <a:gd name="connsiteY3" fmla="*/ 6864773 h 6864773"/>
              <a:gd name="connsiteX4" fmla="*/ 19716 w 4788143"/>
              <a:gd name="connsiteY4" fmla="*/ 3271521 h 6864773"/>
              <a:gd name="connsiteX5" fmla="*/ 425693 w 4788143"/>
              <a:gd name="connsiteY5" fmla="*/ 0 h 6864773"/>
              <a:gd name="connsiteX0" fmla="*/ 440854 w 4803304"/>
              <a:gd name="connsiteY0" fmla="*/ 0 h 6864773"/>
              <a:gd name="connsiteX1" fmla="*/ 4803304 w 4803304"/>
              <a:gd name="connsiteY1" fmla="*/ 6773 h 6864773"/>
              <a:gd name="connsiteX2" fmla="*/ 4803304 w 4803304"/>
              <a:gd name="connsiteY2" fmla="*/ 6864773 h 6864773"/>
              <a:gd name="connsiteX3" fmla="*/ 237654 w 4803304"/>
              <a:gd name="connsiteY3" fmla="*/ 6864773 h 6864773"/>
              <a:gd name="connsiteX4" fmla="*/ 34877 w 4803304"/>
              <a:gd name="connsiteY4" fmla="*/ 3271521 h 6864773"/>
              <a:gd name="connsiteX5" fmla="*/ 440854 w 4803304"/>
              <a:gd name="connsiteY5" fmla="*/ 0 h 6864773"/>
              <a:gd name="connsiteX0" fmla="*/ 440854 w 4803304"/>
              <a:gd name="connsiteY0" fmla="*/ 0 h 6864773"/>
              <a:gd name="connsiteX1" fmla="*/ 4803304 w 4803304"/>
              <a:gd name="connsiteY1" fmla="*/ 6773 h 6864773"/>
              <a:gd name="connsiteX2" fmla="*/ 4803304 w 4803304"/>
              <a:gd name="connsiteY2" fmla="*/ 6864773 h 6864773"/>
              <a:gd name="connsiteX3" fmla="*/ 237654 w 4803304"/>
              <a:gd name="connsiteY3" fmla="*/ 6864773 h 6864773"/>
              <a:gd name="connsiteX4" fmla="*/ 34877 w 4803304"/>
              <a:gd name="connsiteY4" fmla="*/ 3271521 h 6864773"/>
              <a:gd name="connsiteX5" fmla="*/ 440854 w 4803304"/>
              <a:gd name="connsiteY5" fmla="*/ 0 h 6864773"/>
              <a:gd name="connsiteX0" fmla="*/ 408504 w 4770954"/>
              <a:gd name="connsiteY0" fmla="*/ 0 h 6864773"/>
              <a:gd name="connsiteX1" fmla="*/ 4770954 w 4770954"/>
              <a:gd name="connsiteY1" fmla="*/ 6773 h 6864773"/>
              <a:gd name="connsiteX2" fmla="*/ 4770954 w 4770954"/>
              <a:gd name="connsiteY2" fmla="*/ 6864773 h 6864773"/>
              <a:gd name="connsiteX3" fmla="*/ 205304 w 4770954"/>
              <a:gd name="connsiteY3" fmla="*/ 6864773 h 6864773"/>
              <a:gd name="connsiteX4" fmla="*/ 2527 w 4770954"/>
              <a:gd name="connsiteY4" fmla="*/ 3271521 h 6864773"/>
              <a:gd name="connsiteX5" fmla="*/ 408504 w 4770954"/>
              <a:gd name="connsiteY5" fmla="*/ 0 h 6864773"/>
              <a:gd name="connsiteX0" fmla="*/ 421689 w 4784139"/>
              <a:gd name="connsiteY0" fmla="*/ 0 h 6864773"/>
              <a:gd name="connsiteX1" fmla="*/ 4784139 w 4784139"/>
              <a:gd name="connsiteY1" fmla="*/ 6773 h 6864773"/>
              <a:gd name="connsiteX2" fmla="*/ 4784139 w 4784139"/>
              <a:gd name="connsiteY2" fmla="*/ 6864773 h 6864773"/>
              <a:gd name="connsiteX3" fmla="*/ 218489 w 4784139"/>
              <a:gd name="connsiteY3" fmla="*/ 6864773 h 6864773"/>
              <a:gd name="connsiteX4" fmla="*/ 2165 w 4784139"/>
              <a:gd name="connsiteY4" fmla="*/ 3244428 h 6864773"/>
              <a:gd name="connsiteX5" fmla="*/ 421689 w 4784139"/>
              <a:gd name="connsiteY5" fmla="*/ 0 h 6864773"/>
              <a:gd name="connsiteX0" fmla="*/ 394596 w 4784139"/>
              <a:gd name="connsiteY0" fmla="*/ 0 h 6864773"/>
              <a:gd name="connsiteX1" fmla="*/ 4784139 w 4784139"/>
              <a:gd name="connsiteY1" fmla="*/ 6773 h 6864773"/>
              <a:gd name="connsiteX2" fmla="*/ 4784139 w 4784139"/>
              <a:gd name="connsiteY2" fmla="*/ 6864773 h 6864773"/>
              <a:gd name="connsiteX3" fmla="*/ 218489 w 4784139"/>
              <a:gd name="connsiteY3" fmla="*/ 6864773 h 6864773"/>
              <a:gd name="connsiteX4" fmla="*/ 2165 w 4784139"/>
              <a:gd name="connsiteY4" fmla="*/ 3244428 h 6864773"/>
              <a:gd name="connsiteX5" fmla="*/ 394596 w 4784139"/>
              <a:gd name="connsiteY5" fmla="*/ 0 h 6864773"/>
              <a:gd name="connsiteX0" fmla="*/ 404827 w 4794370"/>
              <a:gd name="connsiteY0" fmla="*/ 0 h 6864773"/>
              <a:gd name="connsiteX1" fmla="*/ 4794370 w 4794370"/>
              <a:gd name="connsiteY1" fmla="*/ 6773 h 6864773"/>
              <a:gd name="connsiteX2" fmla="*/ 4794370 w 4794370"/>
              <a:gd name="connsiteY2" fmla="*/ 6864773 h 6864773"/>
              <a:gd name="connsiteX3" fmla="*/ 228720 w 4794370"/>
              <a:gd name="connsiteY3" fmla="*/ 6864773 h 6864773"/>
              <a:gd name="connsiteX4" fmla="*/ 12396 w 4794370"/>
              <a:gd name="connsiteY4" fmla="*/ 3244428 h 6864773"/>
              <a:gd name="connsiteX5" fmla="*/ 404827 w 4794370"/>
              <a:gd name="connsiteY5" fmla="*/ 0 h 6864773"/>
              <a:gd name="connsiteX0" fmla="*/ 409935 w 4799478"/>
              <a:gd name="connsiteY0" fmla="*/ 0 h 6864773"/>
              <a:gd name="connsiteX1" fmla="*/ 4799478 w 4799478"/>
              <a:gd name="connsiteY1" fmla="*/ 6773 h 6864773"/>
              <a:gd name="connsiteX2" fmla="*/ 4799478 w 4799478"/>
              <a:gd name="connsiteY2" fmla="*/ 6864773 h 6864773"/>
              <a:gd name="connsiteX3" fmla="*/ 233828 w 4799478"/>
              <a:gd name="connsiteY3" fmla="*/ 6864773 h 6864773"/>
              <a:gd name="connsiteX4" fmla="*/ 17504 w 4799478"/>
              <a:gd name="connsiteY4" fmla="*/ 3244428 h 6864773"/>
              <a:gd name="connsiteX5" fmla="*/ 409935 w 4799478"/>
              <a:gd name="connsiteY5" fmla="*/ 0 h 6864773"/>
              <a:gd name="connsiteX0" fmla="*/ 400979 w 4790522"/>
              <a:gd name="connsiteY0" fmla="*/ 0 h 6864773"/>
              <a:gd name="connsiteX1" fmla="*/ 4790522 w 4790522"/>
              <a:gd name="connsiteY1" fmla="*/ 6773 h 6864773"/>
              <a:gd name="connsiteX2" fmla="*/ 4790522 w 4790522"/>
              <a:gd name="connsiteY2" fmla="*/ 6864773 h 6864773"/>
              <a:gd name="connsiteX3" fmla="*/ 224872 w 4790522"/>
              <a:gd name="connsiteY3" fmla="*/ 6864773 h 6864773"/>
              <a:gd name="connsiteX4" fmla="*/ 8548 w 4790522"/>
              <a:gd name="connsiteY4" fmla="*/ 3244428 h 6864773"/>
              <a:gd name="connsiteX5" fmla="*/ 400979 w 4790522"/>
              <a:gd name="connsiteY5" fmla="*/ 0 h 6864773"/>
              <a:gd name="connsiteX0" fmla="*/ 400979 w 4790522"/>
              <a:gd name="connsiteY0" fmla="*/ 0 h 6864773"/>
              <a:gd name="connsiteX1" fmla="*/ 4573776 w 4790522"/>
              <a:gd name="connsiteY1" fmla="*/ 196426 h 6864773"/>
              <a:gd name="connsiteX2" fmla="*/ 4790522 w 4790522"/>
              <a:gd name="connsiteY2" fmla="*/ 6864773 h 6864773"/>
              <a:gd name="connsiteX3" fmla="*/ 224872 w 4790522"/>
              <a:gd name="connsiteY3" fmla="*/ 6864773 h 6864773"/>
              <a:gd name="connsiteX4" fmla="*/ 8548 w 4790522"/>
              <a:gd name="connsiteY4" fmla="*/ 3244428 h 6864773"/>
              <a:gd name="connsiteX5" fmla="*/ 400979 w 4790522"/>
              <a:gd name="connsiteY5" fmla="*/ 0 h 6864773"/>
              <a:gd name="connsiteX0" fmla="*/ 400979 w 4790523"/>
              <a:gd name="connsiteY0" fmla="*/ 13547 h 6878320"/>
              <a:gd name="connsiteX1" fmla="*/ 4790523 w 4790523"/>
              <a:gd name="connsiteY1" fmla="*/ 0 h 6878320"/>
              <a:gd name="connsiteX2" fmla="*/ 4790522 w 4790523"/>
              <a:gd name="connsiteY2" fmla="*/ 6878320 h 6878320"/>
              <a:gd name="connsiteX3" fmla="*/ 224872 w 4790523"/>
              <a:gd name="connsiteY3" fmla="*/ 6878320 h 6878320"/>
              <a:gd name="connsiteX4" fmla="*/ 8548 w 4790523"/>
              <a:gd name="connsiteY4" fmla="*/ 3257975 h 6878320"/>
              <a:gd name="connsiteX5" fmla="*/ 400979 w 4790523"/>
              <a:gd name="connsiteY5" fmla="*/ 13547 h 6878320"/>
              <a:gd name="connsiteX0" fmla="*/ 543219 w 4790523"/>
              <a:gd name="connsiteY0" fmla="*/ 521547 h 6878320"/>
              <a:gd name="connsiteX1" fmla="*/ 4790523 w 4790523"/>
              <a:gd name="connsiteY1" fmla="*/ 0 h 6878320"/>
              <a:gd name="connsiteX2" fmla="*/ 4790522 w 4790523"/>
              <a:gd name="connsiteY2" fmla="*/ 6878320 h 6878320"/>
              <a:gd name="connsiteX3" fmla="*/ 224872 w 4790523"/>
              <a:gd name="connsiteY3" fmla="*/ 6878320 h 6878320"/>
              <a:gd name="connsiteX4" fmla="*/ 8548 w 4790523"/>
              <a:gd name="connsiteY4" fmla="*/ 3257975 h 6878320"/>
              <a:gd name="connsiteX5" fmla="*/ 543219 w 4790523"/>
              <a:gd name="connsiteY5" fmla="*/ 521547 h 6878320"/>
              <a:gd name="connsiteX0" fmla="*/ 400979 w 4790523"/>
              <a:gd name="connsiteY0" fmla="*/ 0 h 6878320"/>
              <a:gd name="connsiteX1" fmla="*/ 4790523 w 4790523"/>
              <a:gd name="connsiteY1" fmla="*/ 0 h 6878320"/>
              <a:gd name="connsiteX2" fmla="*/ 4790522 w 4790523"/>
              <a:gd name="connsiteY2" fmla="*/ 6878320 h 6878320"/>
              <a:gd name="connsiteX3" fmla="*/ 224872 w 4790523"/>
              <a:gd name="connsiteY3" fmla="*/ 6878320 h 6878320"/>
              <a:gd name="connsiteX4" fmla="*/ 8548 w 4790523"/>
              <a:gd name="connsiteY4" fmla="*/ 3257975 h 6878320"/>
              <a:gd name="connsiteX5" fmla="*/ 400979 w 4790523"/>
              <a:gd name="connsiteY5" fmla="*/ 0 h 6878320"/>
              <a:gd name="connsiteX0" fmla="*/ 400979 w 4790523"/>
              <a:gd name="connsiteY0" fmla="*/ 0 h 6878320"/>
              <a:gd name="connsiteX1" fmla="*/ 4790523 w 4790523"/>
              <a:gd name="connsiteY1" fmla="*/ 0 h 6878320"/>
              <a:gd name="connsiteX2" fmla="*/ 4790522 w 4790523"/>
              <a:gd name="connsiteY2" fmla="*/ 6878320 h 6878320"/>
              <a:gd name="connsiteX3" fmla="*/ 224872 w 4790523"/>
              <a:gd name="connsiteY3" fmla="*/ 6878320 h 6878320"/>
              <a:gd name="connsiteX4" fmla="*/ 8548 w 4790523"/>
              <a:gd name="connsiteY4" fmla="*/ 3257975 h 6878320"/>
              <a:gd name="connsiteX5" fmla="*/ 400979 w 4790523"/>
              <a:gd name="connsiteY5" fmla="*/ 0 h 6878320"/>
              <a:gd name="connsiteX0" fmla="*/ 407753 w 4790523"/>
              <a:gd name="connsiteY0" fmla="*/ 0 h 6878320"/>
              <a:gd name="connsiteX1" fmla="*/ 4790523 w 4790523"/>
              <a:gd name="connsiteY1" fmla="*/ 0 h 6878320"/>
              <a:gd name="connsiteX2" fmla="*/ 4790522 w 4790523"/>
              <a:gd name="connsiteY2" fmla="*/ 6878320 h 6878320"/>
              <a:gd name="connsiteX3" fmla="*/ 224872 w 4790523"/>
              <a:gd name="connsiteY3" fmla="*/ 6878320 h 6878320"/>
              <a:gd name="connsiteX4" fmla="*/ 8548 w 4790523"/>
              <a:gd name="connsiteY4" fmla="*/ 3257975 h 6878320"/>
              <a:gd name="connsiteX5" fmla="*/ 407753 w 4790523"/>
              <a:gd name="connsiteY5" fmla="*/ 0 h 687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0523" h="6878320">
                <a:moveTo>
                  <a:pt x="407753" y="0"/>
                </a:moveTo>
                <a:lnTo>
                  <a:pt x="4790523" y="0"/>
                </a:lnTo>
                <a:cubicBezTo>
                  <a:pt x="4790523" y="2292773"/>
                  <a:pt x="4790522" y="4585547"/>
                  <a:pt x="4790522" y="6878320"/>
                </a:cubicBezTo>
                <a:lnTo>
                  <a:pt x="224872" y="6878320"/>
                </a:lnTo>
                <a:cubicBezTo>
                  <a:pt x="139219" y="6484339"/>
                  <a:pt x="-41264" y="5196276"/>
                  <a:pt x="8548" y="3257975"/>
                </a:cubicBezTo>
                <a:cubicBezTo>
                  <a:pt x="110007" y="1490134"/>
                  <a:pt x="231788" y="1076961"/>
                  <a:pt x="407753" y="0"/>
                </a:cubicBezTo>
                <a:close/>
              </a:path>
            </a:pathLst>
          </a:custGeom>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DRAG AND DROP YOUR IMAGE HERE</a:t>
            </a:r>
          </a:p>
        </p:txBody>
      </p:sp>
    </p:spTree>
    <p:extLst>
      <p:ext uri="{BB962C8B-B14F-4D97-AF65-F5344CB8AC3E}">
        <p14:creationId xmlns:p14="http://schemas.microsoft.com/office/powerpoint/2010/main" val="3213858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12" name="Picture 11" descr="A picture containing venn diagram&#10;&#10;Description automatically generated">
            <a:extLst>
              <a:ext uri="{FF2B5EF4-FFF2-40B4-BE49-F238E27FC236}">
                <a16:creationId xmlns:a16="http://schemas.microsoft.com/office/drawing/2014/main" id="{2F7CE8E5-5E57-9341-AF80-7375D4FDBF3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587D472-38B5-D34A-A6AD-2987E07C56BA}"/>
              </a:ext>
            </a:extLst>
          </p:cNvPr>
          <p:cNvSpPr>
            <a:spLocks noGrp="1"/>
          </p:cNvSpPr>
          <p:nvPr>
            <p:ph type="title"/>
          </p:nvPr>
        </p:nvSpPr>
        <p:spPr>
          <a:xfrm>
            <a:off x="982980" y="365125"/>
            <a:ext cx="10515600" cy="572135"/>
          </a:xfrm>
          <a:prstGeom prst="rect">
            <a:avLst/>
          </a:prstGeom>
        </p:spPr>
        <p:txBody>
          <a:bodyPr/>
          <a:lstStyle>
            <a:lvl1pPr>
              <a:defRPr sz="2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14">
            <a:extLst>
              <a:ext uri="{FF2B5EF4-FFF2-40B4-BE49-F238E27FC236}">
                <a16:creationId xmlns:a16="http://schemas.microsoft.com/office/drawing/2014/main" id="{49E26BCE-23D4-A248-9693-E679E011335C}"/>
              </a:ext>
            </a:extLst>
          </p:cNvPr>
          <p:cNvSpPr>
            <a:spLocks noGrp="1"/>
          </p:cNvSpPr>
          <p:nvPr>
            <p:ph sz="quarter" idx="10"/>
          </p:nvPr>
        </p:nvSpPr>
        <p:spPr>
          <a:xfrm>
            <a:off x="982663" y="1112838"/>
            <a:ext cx="10515600" cy="5380037"/>
          </a:xfrm>
          <a:prstGeom prst="rect">
            <a:avLst/>
          </a:prstGeom>
        </p:spPr>
        <p:txBody>
          <a:bodyPr/>
          <a:lstStyle>
            <a:lvl1pPr>
              <a:buNone/>
              <a:defRPr sz="2400">
                <a:latin typeface="Verdana" panose="020B0604030504040204" pitchFamily="34" charset="0"/>
                <a:ea typeface="Verdana" panose="020B0604030504040204" pitchFamily="34" charset="0"/>
                <a:cs typeface="Verdana" panose="020B0604030504040204" pitchFamily="34" charset="0"/>
              </a:defRPr>
            </a:lvl1pPr>
            <a:lvl2pPr>
              <a:buNone/>
              <a:defRPr sz="2000">
                <a:latin typeface="Verdana" panose="020B0604030504040204" pitchFamily="34" charset="0"/>
                <a:ea typeface="Verdana" panose="020B0604030504040204" pitchFamily="34" charset="0"/>
                <a:cs typeface="Verdana" panose="020B0604030504040204" pitchFamily="34" charset="0"/>
              </a:defRPr>
            </a:lvl2pPr>
            <a:lvl3pPr>
              <a:buNone/>
              <a:defRPr sz="1800">
                <a:latin typeface="Verdana" panose="020B0604030504040204" pitchFamily="34" charset="0"/>
                <a:ea typeface="Verdana" panose="020B0604030504040204" pitchFamily="34" charset="0"/>
                <a:cs typeface="Verdana" panose="020B0604030504040204" pitchFamily="34" charset="0"/>
              </a:defRPr>
            </a:lvl3pPr>
            <a:lvl4pPr>
              <a:buNone/>
              <a:defRPr sz="1600">
                <a:latin typeface="Verdana" panose="020B0604030504040204" pitchFamily="34" charset="0"/>
                <a:ea typeface="Verdana" panose="020B0604030504040204" pitchFamily="34" charset="0"/>
                <a:cs typeface="Verdana" panose="020B0604030504040204" pitchFamily="34" charset="0"/>
              </a:defRPr>
            </a:lvl4pPr>
            <a:lvl5pPr>
              <a:buNone/>
              <a:defRPr sz="16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681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pic>
        <p:nvPicPr>
          <p:cNvPr id="4" name="Picture 3" descr="A picture containing chart&#10;&#10;Description automatically generated">
            <a:extLst>
              <a:ext uri="{FF2B5EF4-FFF2-40B4-BE49-F238E27FC236}">
                <a16:creationId xmlns:a16="http://schemas.microsoft.com/office/drawing/2014/main" id="{0755C0B7-6479-DA48-AA47-E2BDE56E2491}"/>
              </a:ext>
            </a:extLst>
          </p:cNvPr>
          <p:cNvPicPr>
            <a:picLocks noChangeAspect="1"/>
          </p:cNvPicPr>
          <p:nvPr userDrawn="1"/>
        </p:nvPicPr>
        <p:blipFill>
          <a:blip r:embed="rId2"/>
          <a:stretch>
            <a:fillRect/>
          </a:stretch>
        </p:blipFill>
        <p:spPr>
          <a:xfrm>
            <a:off x="-16000" y="-9000"/>
            <a:ext cx="12224000" cy="6876000"/>
          </a:xfrm>
          <a:prstGeom prst="rect">
            <a:avLst/>
          </a:prstGeom>
        </p:spPr>
      </p:pic>
      <p:sp>
        <p:nvSpPr>
          <p:cNvPr id="2" name="Title 1">
            <a:extLst>
              <a:ext uri="{FF2B5EF4-FFF2-40B4-BE49-F238E27FC236}">
                <a16:creationId xmlns:a16="http://schemas.microsoft.com/office/drawing/2014/main" id="{B587D472-38B5-D34A-A6AD-2987E07C56BA}"/>
              </a:ext>
            </a:extLst>
          </p:cNvPr>
          <p:cNvSpPr>
            <a:spLocks noGrp="1"/>
          </p:cNvSpPr>
          <p:nvPr>
            <p:ph type="title"/>
          </p:nvPr>
        </p:nvSpPr>
        <p:spPr>
          <a:xfrm>
            <a:off x="1022737" y="1277454"/>
            <a:ext cx="4672702" cy="572135"/>
          </a:xfrm>
          <a:prstGeom prst="rect">
            <a:avLst/>
          </a:prstGeom>
        </p:spPr>
        <p:txBody>
          <a:bodyPr anchor="b"/>
          <a:lstStyle>
            <a:lvl1pPr>
              <a:defRPr sz="2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14">
            <a:extLst>
              <a:ext uri="{FF2B5EF4-FFF2-40B4-BE49-F238E27FC236}">
                <a16:creationId xmlns:a16="http://schemas.microsoft.com/office/drawing/2014/main" id="{49E26BCE-23D4-A248-9693-E679E011335C}"/>
              </a:ext>
            </a:extLst>
          </p:cNvPr>
          <p:cNvSpPr>
            <a:spLocks noGrp="1"/>
          </p:cNvSpPr>
          <p:nvPr>
            <p:ph sz="quarter" idx="10"/>
          </p:nvPr>
        </p:nvSpPr>
        <p:spPr>
          <a:xfrm>
            <a:off x="1022420" y="2113808"/>
            <a:ext cx="4672702" cy="3613754"/>
          </a:xfrm>
          <a:prstGeom prst="rect">
            <a:avLst/>
          </a:prstGeom>
        </p:spPr>
        <p:txBody>
          <a:bodyPr/>
          <a:lstStyle>
            <a:lvl1pPr>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buNone/>
              <a:defRPr sz="16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buNone/>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buNone/>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787ADE08-7AD8-D448-87F8-F62B4ED990E8}"/>
              </a:ext>
            </a:extLst>
          </p:cNvPr>
          <p:cNvSpPr>
            <a:spLocks noGrp="1"/>
          </p:cNvSpPr>
          <p:nvPr>
            <p:ph type="pic" sz="quarter" idx="11" hasCustomPrompt="1"/>
          </p:nvPr>
        </p:nvSpPr>
        <p:spPr>
          <a:xfrm>
            <a:off x="6319978" y="2315817"/>
            <a:ext cx="4672701" cy="4542183"/>
          </a:xfrm>
          <a:prstGeom prst="rect">
            <a:avLst/>
          </a:prstGeom>
        </p:spPr>
        <p:txBody>
          <a:bodyPr anchor="ctr" anchorCtr="1"/>
          <a:lstStyle>
            <a:lvl1pPr>
              <a:buNone/>
              <a:defRPr>
                <a:solidFill>
                  <a:schemeClr val="bg1"/>
                </a:solidFill>
              </a:defRPr>
            </a:lvl1pPr>
          </a:lstStyle>
          <a:p>
            <a:r>
              <a:rPr lang="en-US" dirty="0"/>
              <a:t>DRAG AND DROP YOUR IMAGE HERE</a:t>
            </a:r>
          </a:p>
        </p:txBody>
      </p:sp>
    </p:spTree>
    <p:extLst>
      <p:ext uri="{BB962C8B-B14F-4D97-AF65-F5344CB8AC3E}">
        <p14:creationId xmlns:p14="http://schemas.microsoft.com/office/powerpoint/2010/main" val="304968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BD8045A2-53BB-9F40-B98F-62FE896125B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587D472-38B5-D34A-A6AD-2987E07C56BA}"/>
              </a:ext>
            </a:extLst>
          </p:cNvPr>
          <p:cNvSpPr>
            <a:spLocks noGrp="1"/>
          </p:cNvSpPr>
          <p:nvPr>
            <p:ph type="title" hasCustomPrompt="1"/>
          </p:nvPr>
        </p:nvSpPr>
        <p:spPr>
          <a:xfrm>
            <a:off x="535719" y="365125"/>
            <a:ext cx="5149464" cy="572135"/>
          </a:xfrm>
          <a:prstGeom prst="rect">
            <a:avLst/>
          </a:prstGeom>
        </p:spPr>
        <p:txBody>
          <a:bodyPr anchor="b"/>
          <a:lstStyle>
            <a:lvl1pPr>
              <a:defRPr sz="2800" b="1">
                <a:latin typeface="Verdana" panose="020B0604030504040204" pitchFamily="34" charset="0"/>
                <a:ea typeface="Verdana" panose="020B0604030504040204" pitchFamily="34" charset="0"/>
                <a:cs typeface="Verdana" panose="020B0604030504040204" pitchFamily="34" charset="0"/>
              </a:defRPr>
            </a:lvl1pPr>
          </a:lstStyle>
          <a:p>
            <a:r>
              <a:rPr lang="en-GB" dirty="0"/>
              <a:t>Click to edit title</a:t>
            </a:r>
            <a:endParaRPr lang="en-US" dirty="0"/>
          </a:p>
        </p:txBody>
      </p:sp>
      <p:sp>
        <p:nvSpPr>
          <p:cNvPr id="15" name="Content Placeholder 14">
            <a:extLst>
              <a:ext uri="{FF2B5EF4-FFF2-40B4-BE49-F238E27FC236}">
                <a16:creationId xmlns:a16="http://schemas.microsoft.com/office/drawing/2014/main" id="{49E26BCE-23D4-A248-9693-E679E011335C}"/>
              </a:ext>
            </a:extLst>
          </p:cNvPr>
          <p:cNvSpPr>
            <a:spLocks noGrp="1"/>
          </p:cNvSpPr>
          <p:nvPr>
            <p:ph sz="quarter" idx="10"/>
          </p:nvPr>
        </p:nvSpPr>
        <p:spPr>
          <a:xfrm>
            <a:off x="535402" y="1302385"/>
            <a:ext cx="5040450" cy="5190490"/>
          </a:xfrm>
          <a:prstGeom prst="rect">
            <a:avLst/>
          </a:prstGeom>
        </p:spPr>
        <p:txBody>
          <a:bodyPr/>
          <a:lstStyle>
            <a:lvl1pPr>
              <a:buNone/>
              <a:defRPr sz="2400">
                <a:latin typeface="Verdana" panose="020B0604030504040204" pitchFamily="34" charset="0"/>
                <a:ea typeface="Verdana" panose="020B0604030504040204" pitchFamily="34" charset="0"/>
                <a:cs typeface="Verdana" panose="020B0604030504040204" pitchFamily="34" charset="0"/>
              </a:defRPr>
            </a:lvl1pPr>
            <a:lvl2pPr>
              <a:buNone/>
              <a:defRPr sz="2000">
                <a:latin typeface="Verdana" panose="020B0604030504040204" pitchFamily="34" charset="0"/>
                <a:ea typeface="Verdana" panose="020B0604030504040204" pitchFamily="34" charset="0"/>
                <a:cs typeface="Verdana" panose="020B0604030504040204" pitchFamily="34" charset="0"/>
              </a:defRPr>
            </a:lvl2pPr>
            <a:lvl3pPr>
              <a:buNone/>
              <a:defRPr sz="1800">
                <a:latin typeface="Verdana" panose="020B0604030504040204" pitchFamily="34" charset="0"/>
                <a:ea typeface="Verdana" panose="020B0604030504040204" pitchFamily="34" charset="0"/>
                <a:cs typeface="Verdana" panose="020B0604030504040204" pitchFamily="34" charset="0"/>
              </a:defRPr>
            </a:lvl3pPr>
            <a:lvl4pPr>
              <a:buNone/>
              <a:defRPr sz="1600">
                <a:latin typeface="Verdana" panose="020B0604030504040204" pitchFamily="34" charset="0"/>
                <a:ea typeface="Verdana" panose="020B0604030504040204" pitchFamily="34" charset="0"/>
                <a:cs typeface="Verdana" panose="020B0604030504040204" pitchFamily="34" charset="0"/>
              </a:defRPr>
            </a:lvl4pPr>
            <a:lvl5pPr>
              <a:buNone/>
              <a:defRPr sz="16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hart Placeholder 5">
            <a:extLst>
              <a:ext uri="{FF2B5EF4-FFF2-40B4-BE49-F238E27FC236}">
                <a16:creationId xmlns:a16="http://schemas.microsoft.com/office/drawing/2014/main" id="{125A773A-722E-514A-9C05-A29F8EAD0EEB}"/>
              </a:ext>
            </a:extLst>
          </p:cNvPr>
          <p:cNvSpPr>
            <a:spLocks noGrp="1"/>
          </p:cNvSpPr>
          <p:nvPr>
            <p:ph type="chart" sz="quarter" idx="11" hasCustomPrompt="1"/>
          </p:nvPr>
        </p:nvSpPr>
        <p:spPr>
          <a:xfrm>
            <a:off x="7278172" y="1476296"/>
            <a:ext cx="3944010" cy="3905408"/>
          </a:xfrm>
          <a:prstGeom prst="rect">
            <a:avLst/>
          </a:prstGeom>
        </p:spPr>
        <p:txBody>
          <a:bodyPr anchor="ctr" anchorCtr="1"/>
          <a:lstStyle>
            <a:lvl1pPr>
              <a:buNone/>
              <a:defRPr>
                <a:solidFill>
                  <a:schemeClr val="bg1"/>
                </a:solidFill>
              </a:defRPr>
            </a:lvl1pPr>
          </a:lstStyle>
          <a:p>
            <a:r>
              <a:rPr lang="en-US" dirty="0"/>
              <a:t>CLICK TO EDIT CHART</a:t>
            </a:r>
          </a:p>
        </p:txBody>
      </p:sp>
    </p:spTree>
    <p:extLst>
      <p:ext uri="{BB962C8B-B14F-4D97-AF65-F5344CB8AC3E}">
        <p14:creationId xmlns:p14="http://schemas.microsoft.com/office/powerpoint/2010/main" val="857722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5" name="Picture 4" descr="A picture containing person, swimming, photo, different&#10;&#10;Description automatically generated">
            <a:extLst>
              <a:ext uri="{FF2B5EF4-FFF2-40B4-BE49-F238E27FC236}">
                <a16:creationId xmlns:a16="http://schemas.microsoft.com/office/drawing/2014/main" id="{ABCBF93B-C9F4-024B-9B95-3698C6B12264}"/>
              </a:ext>
            </a:extLst>
          </p:cNvPr>
          <p:cNvPicPr>
            <a:picLocks noChangeAspect="1"/>
          </p:cNvPicPr>
          <p:nvPr userDrawn="1"/>
        </p:nvPicPr>
        <p:blipFill>
          <a:blip r:embed="rId2"/>
          <a:stretch>
            <a:fillRect/>
          </a:stretch>
        </p:blipFill>
        <p:spPr>
          <a:xfrm>
            <a:off x="0" y="380"/>
            <a:ext cx="12192000" cy="6857239"/>
          </a:xfrm>
          <a:prstGeom prst="rect">
            <a:avLst/>
          </a:prstGeom>
        </p:spPr>
      </p:pic>
      <p:sp>
        <p:nvSpPr>
          <p:cNvPr id="2" name="Title 1">
            <a:extLst>
              <a:ext uri="{FF2B5EF4-FFF2-40B4-BE49-F238E27FC236}">
                <a16:creationId xmlns:a16="http://schemas.microsoft.com/office/drawing/2014/main" id="{B587D472-38B5-D34A-A6AD-2987E07C56BA}"/>
              </a:ext>
            </a:extLst>
          </p:cNvPr>
          <p:cNvSpPr>
            <a:spLocks noGrp="1"/>
          </p:cNvSpPr>
          <p:nvPr>
            <p:ph type="title" hasCustomPrompt="1"/>
          </p:nvPr>
        </p:nvSpPr>
        <p:spPr>
          <a:xfrm>
            <a:off x="1702795" y="2091520"/>
            <a:ext cx="8786410" cy="2674958"/>
          </a:xfrm>
          <a:prstGeom prst="rect">
            <a:avLst/>
          </a:prstGeom>
          <a:solidFill>
            <a:srgbClr val="FFC90D"/>
          </a:solidFill>
        </p:spPr>
        <p:txBody>
          <a:bodyPr lIns="360000" tIns="360000" rIns="360000" bIns="360000" anchor="ctr" anchorCtr="1"/>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CLICK TO EDIT QUOTE. THIS TEXT BOX CAN BE EXPANDED DEPENDING ON THE SIZE OF YOUR QUOTE.</a:t>
            </a:r>
            <a:endParaRPr lang="en-US" dirty="0"/>
          </a:p>
        </p:txBody>
      </p:sp>
    </p:spTree>
    <p:extLst>
      <p:ext uri="{BB962C8B-B14F-4D97-AF65-F5344CB8AC3E}">
        <p14:creationId xmlns:p14="http://schemas.microsoft.com/office/powerpoint/2010/main" val="2951428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WITH WEBSITE">
    <p:spTree>
      <p:nvGrpSpPr>
        <p:cNvPr id="1" name=""/>
        <p:cNvGrpSpPr/>
        <p:nvPr/>
      </p:nvGrpSpPr>
      <p:grpSpPr>
        <a:xfrm>
          <a:off x="0" y="0"/>
          <a:ext cx="0" cy="0"/>
          <a:chOff x="0" y="0"/>
          <a:chExt cx="0" cy="0"/>
        </a:xfrm>
      </p:grpSpPr>
      <p:pic>
        <p:nvPicPr>
          <p:cNvPr id="4" name="Picture 3" descr="A close up of electronics&#10;&#10;Description automatically generated">
            <a:extLst>
              <a:ext uri="{FF2B5EF4-FFF2-40B4-BE49-F238E27FC236}">
                <a16:creationId xmlns:a16="http://schemas.microsoft.com/office/drawing/2014/main" id="{DEDDEB43-6338-9840-AB05-67B330DCA0D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587D472-38B5-D34A-A6AD-2987E07C56BA}"/>
              </a:ext>
            </a:extLst>
          </p:cNvPr>
          <p:cNvSpPr>
            <a:spLocks noGrp="1"/>
          </p:cNvSpPr>
          <p:nvPr>
            <p:ph type="title"/>
          </p:nvPr>
        </p:nvSpPr>
        <p:spPr>
          <a:xfrm>
            <a:off x="982980" y="365125"/>
            <a:ext cx="3225126" cy="922499"/>
          </a:xfrm>
          <a:prstGeom prst="rect">
            <a:avLst/>
          </a:prstGeom>
        </p:spPr>
        <p:txBody>
          <a:bodyPr anchor="b"/>
          <a:lstStyle>
            <a:lvl1pPr>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14">
            <a:extLst>
              <a:ext uri="{FF2B5EF4-FFF2-40B4-BE49-F238E27FC236}">
                <a16:creationId xmlns:a16="http://schemas.microsoft.com/office/drawing/2014/main" id="{49E26BCE-23D4-A248-9693-E679E011335C}"/>
              </a:ext>
            </a:extLst>
          </p:cNvPr>
          <p:cNvSpPr>
            <a:spLocks noGrp="1"/>
          </p:cNvSpPr>
          <p:nvPr>
            <p:ph sz="quarter" idx="10"/>
          </p:nvPr>
        </p:nvSpPr>
        <p:spPr>
          <a:xfrm>
            <a:off x="982663" y="1502229"/>
            <a:ext cx="3225126" cy="4990646"/>
          </a:xfrm>
          <a:prstGeom prst="rect">
            <a:avLst/>
          </a:prstGeom>
        </p:spPr>
        <p:txBody>
          <a:bodyPr/>
          <a:lstStyle>
            <a:lvl1pPr>
              <a:buNone/>
              <a:defRPr sz="2400">
                <a:latin typeface="Verdana" panose="020B0604030504040204" pitchFamily="34" charset="0"/>
                <a:ea typeface="Verdana" panose="020B0604030504040204" pitchFamily="34" charset="0"/>
                <a:cs typeface="Verdana" panose="020B0604030504040204" pitchFamily="34" charset="0"/>
              </a:defRPr>
            </a:lvl1pPr>
            <a:lvl2pPr>
              <a:buNone/>
              <a:defRPr sz="2000">
                <a:latin typeface="Verdana" panose="020B0604030504040204" pitchFamily="34" charset="0"/>
                <a:ea typeface="Verdana" panose="020B0604030504040204" pitchFamily="34" charset="0"/>
                <a:cs typeface="Verdana" panose="020B0604030504040204" pitchFamily="34" charset="0"/>
              </a:defRPr>
            </a:lvl2pPr>
            <a:lvl3pPr>
              <a:buNone/>
              <a:defRPr sz="1800">
                <a:latin typeface="Verdana" panose="020B0604030504040204" pitchFamily="34" charset="0"/>
                <a:ea typeface="Verdana" panose="020B0604030504040204" pitchFamily="34" charset="0"/>
                <a:cs typeface="Verdana" panose="020B0604030504040204" pitchFamily="34" charset="0"/>
              </a:defRPr>
            </a:lvl3pPr>
            <a:lvl4pPr>
              <a:buNone/>
              <a:defRPr sz="1600">
                <a:latin typeface="Verdana" panose="020B0604030504040204" pitchFamily="34" charset="0"/>
                <a:ea typeface="Verdana" panose="020B0604030504040204" pitchFamily="34" charset="0"/>
                <a:cs typeface="Verdana" panose="020B0604030504040204" pitchFamily="34" charset="0"/>
              </a:defRPr>
            </a:lvl4pPr>
            <a:lvl5pPr>
              <a:buNone/>
              <a:defRPr sz="16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BFE30FDC-0DC5-864A-A775-2162A914A35C}"/>
              </a:ext>
            </a:extLst>
          </p:cNvPr>
          <p:cNvSpPr>
            <a:spLocks noGrp="1"/>
          </p:cNvSpPr>
          <p:nvPr>
            <p:ph type="pic" sz="quarter" idx="11" hasCustomPrompt="1"/>
          </p:nvPr>
        </p:nvSpPr>
        <p:spPr>
          <a:xfrm>
            <a:off x="5010151" y="1054100"/>
            <a:ext cx="7181850" cy="4627563"/>
          </a:xfrm>
          <a:prstGeom prst="rect">
            <a:avLst/>
          </a:prstGeom>
          <a:solidFill>
            <a:schemeClr val="bg1"/>
          </a:solidFill>
        </p:spPr>
        <p:txBody>
          <a:bodyPr anchor="ctr" anchorCtr="1"/>
          <a:lstStyle>
            <a:lvl1pPr>
              <a:buNone/>
              <a:defRPr>
                <a:solidFill>
                  <a:schemeClr val="tx1">
                    <a:lumMod val="50000"/>
                    <a:lumOff val="50000"/>
                  </a:schemeClr>
                </a:solidFill>
              </a:defRPr>
            </a:lvl1pPr>
          </a:lstStyle>
          <a:p>
            <a:r>
              <a:rPr lang="en-US" dirty="0"/>
              <a:t>DRAG AND DROP WEBSITE IMAGE HERE</a:t>
            </a:r>
          </a:p>
        </p:txBody>
      </p:sp>
    </p:spTree>
    <p:extLst>
      <p:ext uri="{BB962C8B-B14F-4D97-AF65-F5344CB8AC3E}">
        <p14:creationId xmlns:p14="http://schemas.microsoft.com/office/powerpoint/2010/main" val="2535327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OUT SLIDE">
    <p:spTree>
      <p:nvGrpSpPr>
        <p:cNvPr id="1" name=""/>
        <p:cNvGrpSpPr/>
        <p:nvPr/>
      </p:nvGrpSpPr>
      <p:grpSpPr>
        <a:xfrm>
          <a:off x="0" y="0"/>
          <a:ext cx="0" cy="0"/>
          <a:chOff x="0" y="0"/>
          <a:chExt cx="0" cy="0"/>
        </a:xfrm>
      </p:grpSpPr>
      <p:pic>
        <p:nvPicPr>
          <p:cNvPr id="4" name="Picture 3" descr="A picture containing person, indoor, looking, young&#10;&#10;Description automatically generated">
            <a:extLst>
              <a:ext uri="{FF2B5EF4-FFF2-40B4-BE49-F238E27FC236}">
                <a16:creationId xmlns:a16="http://schemas.microsoft.com/office/drawing/2014/main" id="{6DF36D9F-01AF-564A-B173-0A9F65E48BEF}"/>
              </a:ext>
            </a:extLst>
          </p:cNvPr>
          <p:cNvPicPr>
            <a:picLocks noChangeAspect="1"/>
          </p:cNvPicPr>
          <p:nvPr userDrawn="1"/>
        </p:nvPicPr>
        <p:blipFill>
          <a:blip r:embed="rId2"/>
          <a:stretch>
            <a:fillRect/>
          </a:stretch>
        </p:blipFill>
        <p:spPr>
          <a:xfrm>
            <a:off x="0" y="0"/>
            <a:ext cx="12192000" cy="6911340"/>
          </a:xfrm>
          <a:prstGeom prst="rect">
            <a:avLst/>
          </a:prstGeom>
        </p:spPr>
      </p:pic>
      <p:sp>
        <p:nvSpPr>
          <p:cNvPr id="2" name="Title 1">
            <a:extLst>
              <a:ext uri="{FF2B5EF4-FFF2-40B4-BE49-F238E27FC236}">
                <a16:creationId xmlns:a16="http://schemas.microsoft.com/office/drawing/2014/main" id="{B587D472-38B5-D34A-A6AD-2987E07C56BA}"/>
              </a:ext>
            </a:extLst>
          </p:cNvPr>
          <p:cNvSpPr>
            <a:spLocks noGrp="1"/>
          </p:cNvSpPr>
          <p:nvPr>
            <p:ph type="title"/>
          </p:nvPr>
        </p:nvSpPr>
        <p:spPr>
          <a:xfrm>
            <a:off x="709647" y="4258945"/>
            <a:ext cx="10772706" cy="572135"/>
          </a:xfrm>
          <a:prstGeom prst="rect">
            <a:avLst/>
          </a:prstGeom>
        </p:spPr>
        <p:txBody>
          <a:bodyPr anchor="b"/>
          <a:lstStyle>
            <a:lvl1pPr algn="ctr">
              <a:defRPr sz="2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6" name="Picture Placeholder 5">
            <a:extLst>
              <a:ext uri="{FF2B5EF4-FFF2-40B4-BE49-F238E27FC236}">
                <a16:creationId xmlns:a16="http://schemas.microsoft.com/office/drawing/2014/main" id="{4E8C89E8-0A30-B646-AB48-526E73FAE851}"/>
              </a:ext>
            </a:extLst>
          </p:cNvPr>
          <p:cNvSpPr>
            <a:spLocks noGrp="1"/>
          </p:cNvSpPr>
          <p:nvPr>
            <p:ph type="pic" sz="quarter" idx="11" hasCustomPrompt="1"/>
          </p:nvPr>
        </p:nvSpPr>
        <p:spPr>
          <a:xfrm>
            <a:off x="0" y="0"/>
            <a:ext cx="12192000" cy="3924300"/>
          </a:xfrm>
          <a:prstGeom prst="rect">
            <a:avLst/>
          </a:prstGeom>
          <a:solidFill>
            <a:schemeClr val="bg1">
              <a:alpha val="42000"/>
            </a:schemeClr>
          </a:solidFill>
        </p:spPr>
        <p:txBody>
          <a:bodyPr anchor="ctr" anchorCtr="1"/>
          <a:lstStyle>
            <a:lvl1pPr>
              <a:buNone/>
              <a:defRPr>
                <a:solidFill>
                  <a:schemeClr val="tx1"/>
                </a:solidFill>
              </a:defRPr>
            </a:lvl1pPr>
          </a:lstStyle>
          <a:p>
            <a:r>
              <a:rPr lang="en-US" dirty="0"/>
              <a:t>DRAG AND DROP YOUR IMAGE HERE</a:t>
            </a:r>
          </a:p>
        </p:txBody>
      </p:sp>
      <p:sp>
        <p:nvSpPr>
          <p:cNvPr id="5" name="Text Placeholder 4">
            <a:extLst>
              <a:ext uri="{FF2B5EF4-FFF2-40B4-BE49-F238E27FC236}">
                <a16:creationId xmlns:a16="http://schemas.microsoft.com/office/drawing/2014/main" id="{BEDC2CEA-BEBB-8040-AA54-AF4E336E39D0}"/>
              </a:ext>
            </a:extLst>
          </p:cNvPr>
          <p:cNvSpPr>
            <a:spLocks noGrp="1"/>
          </p:cNvSpPr>
          <p:nvPr>
            <p:ph type="body" sz="quarter" idx="12"/>
          </p:nvPr>
        </p:nvSpPr>
        <p:spPr>
          <a:xfrm>
            <a:off x="709646" y="5089525"/>
            <a:ext cx="10790203" cy="1211263"/>
          </a:xfrm>
          <a:prstGeom prst="rect">
            <a:avLst/>
          </a:prstGeom>
        </p:spPr>
        <p:txBody>
          <a:bodyPr/>
          <a:lstStyle>
            <a:lvl1pPr algn="ctr">
              <a:buNone/>
              <a:defRPr sz="2000">
                <a:latin typeface="Verdana" panose="020B0604030504040204" pitchFamily="34" charset="0"/>
                <a:ea typeface="Verdana" panose="020B0604030504040204" pitchFamily="34" charset="0"/>
                <a:cs typeface="Verdana" panose="020B0604030504040204" pitchFamily="34" charset="0"/>
              </a:defRPr>
            </a:lvl1pPr>
            <a:lvl2pPr algn="ctr">
              <a:buNone/>
              <a:defRPr sz="1800">
                <a:latin typeface="Verdana" panose="020B0604030504040204" pitchFamily="34" charset="0"/>
                <a:ea typeface="Verdana" panose="020B0604030504040204" pitchFamily="34" charset="0"/>
                <a:cs typeface="Verdana" panose="020B0604030504040204" pitchFamily="34" charset="0"/>
              </a:defRPr>
            </a:lvl2pPr>
            <a:lvl3pPr algn="ctr">
              <a:buNone/>
              <a:defRPr sz="1600">
                <a:latin typeface="Verdana" panose="020B0604030504040204" pitchFamily="34" charset="0"/>
                <a:ea typeface="Verdana" panose="020B0604030504040204" pitchFamily="34" charset="0"/>
                <a:cs typeface="Verdana" panose="020B0604030504040204" pitchFamily="34" charset="0"/>
              </a:defRPr>
            </a:lvl3pPr>
            <a:lvl4pPr algn="ctr">
              <a:buNone/>
              <a:defRPr sz="1400">
                <a:latin typeface="Verdana" panose="020B0604030504040204" pitchFamily="34" charset="0"/>
                <a:ea typeface="Verdana" panose="020B0604030504040204" pitchFamily="34" charset="0"/>
                <a:cs typeface="Verdana" panose="020B0604030504040204" pitchFamily="34" charset="0"/>
              </a:defRPr>
            </a:lvl4pPr>
            <a:lvl5pPr algn="ctr">
              <a:buNone/>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60798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F01C22-B5C8-49C6-BF77-115743047304}" type="datetimeFigureOut">
              <a:rPr lang="en-AU" smtClean="0"/>
              <a:t>27/04/2021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C689EE7-7B6B-4022-BE23-804012C25BC2}" type="slidenum">
              <a:rPr lang="en-AU" smtClean="0"/>
              <a:t>‹#›</a:t>
            </a:fld>
            <a:endParaRPr lang="en-AU"/>
          </a:p>
        </p:txBody>
      </p:sp>
    </p:spTree>
    <p:extLst>
      <p:ext uri="{BB962C8B-B14F-4D97-AF65-F5344CB8AC3E}">
        <p14:creationId xmlns:p14="http://schemas.microsoft.com/office/powerpoint/2010/main" val="1739195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75709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4" r:id="rId4"/>
    <p:sldLayoutId id="2147483655" r:id="rId5"/>
    <p:sldLayoutId id="2147483656" r:id="rId6"/>
    <p:sldLayoutId id="2147483653" r:id="rId7"/>
    <p:sldLayoutId id="2147483652"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01C22-B5C8-49C6-BF77-115743047304}" type="datetimeFigureOut">
              <a:rPr lang="en-AU" smtClean="0"/>
              <a:t>27/04/2021</a:t>
            </a:fld>
            <a:endParaRPr lang="en-AU"/>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689EE7-7B6B-4022-BE23-804012C25BC2}" type="slidenum">
              <a:rPr lang="en-AU" smtClean="0"/>
              <a:t>‹#›</a:t>
            </a:fld>
            <a:endParaRPr lang="en-AU"/>
          </a:p>
        </p:txBody>
      </p:sp>
    </p:spTree>
    <p:extLst>
      <p:ext uri="{BB962C8B-B14F-4D97-AF65-F5344CB8AC3E}">
        <p14:creationId xmlns:p14="http://schemas.microsoft.com/office/powerpoint/2010/main" val="22191930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23.sv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1.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hyperlink" Target="https://youtu.be/VScmMdmZ_1Y" TargetMode="External"/><Relationship Id="rId5" Type="http://schemas.openxmlformats.org/officeDocument/2006/relationships/image" Target="../media/image14.jp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hyperlink" Target="https://www.youtube.com/watch?v=ML83WlNjquc&amp;feature=youtu.b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1A41D-2637-704A-A571-039B18906F3C}"/>
              </a:ext>
            </a:extLst>
          </p:cNvPr>
          <p:cNvSpPr>
            <a:spLocks noGrp="1"/>
          </p:cNvSpPr>
          <p:nvPr>
            <p:ph type="ctrTitle"/>
          </p:nvPr>
        </p:nvSpPr>
        <p:spPr/>
        <p:txBody>
          <a:bodyPr/>
          <a:lstStyle/>
          <a:p>
            <a:r>
              <a:rPr lang="en-US" dirty="0"/>
              <a:t>Child Safe Standards </a:t>
            </a:r>
          </a:p>
        </p:txBody>
      </p:sp>
      <p:sp>
        <p:nvSpPr>
          <p:cNvPr id="3" name="Subtitle 2">
            <a:extLst>
              <a:ext uri="{FF2B5EF4-FFF2-40B4-BE49-F238E27FC236}">
                <a16:creationId xmlns:a16="http://schemas.microsoft.com/office/drawing/2014/main" id="{788256CA-1A66-1E42-81E7-88C9AC209FBD}"/>
              </a:ext>
            </a:extLst>
          </p:cNvPr>
          <p:cNvSpPr>
            <a:spLocks noGrp="1"/>
          </p:cNvSpPr>
          <p:nvPr>
            <p:ph type="subTitle" idx="1"/>
          </p:nvPr>
        </p:nvSpPr>
        <p:spPr/>
        <p:txBody>
          <a:bodyPr/>
          <a:lstStyle/>
          <a:p>
            <a:r>
              <a:rPr lang="en-US" dirty="0"/>
              <a:t>What you need to know and understand </a:t>
            </a:r>
          </a:p>
        </p:txBody>
      </p:sp>
    </p:spTree>
    <p:extLst>
      <p:ext uri="{BB962C8B-B14F-4D97-AF65-F5344CB8AC3E}">
        <p14:creationId xmlns:p14="http://schemas.microsoft.com/office/powerpoint/2010/main" val="2543615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343FB-0CAC-4199-9BFF-1317CF4E2597}"/>
              </a:ext>
            </a:extLst>
          </p:cNvPr>
          <p:cNvSpPr>
            <a:spLocks noGrp="1"/>
          </p:cNvSpPr>
          <p:nvPr>
            <p:ph type="title"/>
          </p:nvPr>
        </p:nvSpPr>
        <p:spPr/>
        <p:txBody>
          <a:bodyPr/>
          <a:lstStyle/>
          <a:p>
            <a:r>
              <a:rPr lang="en-AU" dirty="0"/>
              <a:t>Comparison of Child Safe/Safeguarding Standards </a:t>
            </a:r>
          </a:p>
        </p:txBody>
      </p:sp>
      <p:sp>
        <p:nvSpPr>
          <p:cNvPr id="6" name="Content Placeholder 5">
            <a:extLst>
              <a:ext uri="{FF2B5EF4-FFF2-40B4-BE49-F238E27FC236}">
                <a16:creationId xmlns:a16="http://schemas.microsoft.com/office/drawing/2014/main" id="{56196A6E-2310-44C7-AB08-2D76AF832B7E}"/>
              </a:ext>
            </a:extLst>
          </p:cNvPr>
          <p:cNvSpPr>
            <a:spLocks noGrp="1"/>
          </p:cNvSpPr>
          <p:nvPr>
            <p:ph sz="quarter" idx="10"/>
          </p:nvPr>
        </p:nvSpPr>
        <p:spPr/>
        <p:txBody>
          <a:bodyPr/>
          <a:lstStyle/>
          <a:p>
            <a:endParaRPr lang="en-AU" dirty="0"/>
          </a:p>
        </p:txBody>
      </p:sp>
      <p:pic>
        <p:nvPicPr>
          <p:cNvPr id="7" name="Picture 6">
            <a:extLst>
              <a:ext uri="{FF2B5EF4-FFF2-40B4-BE49-F238E27FC236}">
                <a16:creationId xmlns:a16="http://schemas.microsoft.com/office/drawing/2014/main" id="{8DFB82DA-6CB0-4384-9B6F-17A50FFB6244}"/>
              </a:ext>
            </a:extLst>
          </p:cNvPr>
          <p:cNvPicPr>
            <a:picLocks noChangeAspect="1"/>
          </p:cNvPicPr>
          <p:nvPr/>
        </p:nvPicPr>
        <p:blipFill>
          <a:blip r:embed="rId3"/>
          <a:stretch>
            <a:fillRect/>
          </a:stretch>
        </p:blipFill>
        <p:spPr>
          <a:xfrm>
            <a:off x="952917" y="1112838"/>
            <a:ext cx="10545664" cy="5380037"/>
          </a:xfrm>
          <a:prstGeom prst="rect">
            <a:avLst/>
          </a:prstGeom>
        </p:spPr>
      </p:pic>
    </p:spTree>
    <p:extLst>
      <p:ext uri="{BB962C8B-B14F-4D97-AF65-F5344CB8AC3E}">
        <p14:creationId xmlns:p14="http://schemas.microsoft.com/office/powerpoint/2010/main" val="2526755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53130-C47E-4EFF-AB16-DFE676BED486}"/>
              </a:ext>
            </a:extLst>
          </p:cNvPr>
          <p:cNvSpPr>
            <a:spLocks noGrp="1"/>
          </p:cNvSpPr>
          <p:nvPr>
            <p:ph type="title"/>
          </p:nvPr>
        </p:nvSpPr>
        <p:spPr/>
        <p:txBody>
          <a:bodyPr/>
          <a:lstStyle/>
          <a:p>
            <a:r>
              <a:rPr lang="en-AU" dirty="0"/>
              <a:t>Comparison of Child Safe/Safeguarding Standards</a:t>
            </a:r>
          </a:p>
        </p:txBody>
      </p:sp>
      <p:pic>
        <p:nvPicPr>
          <p:cNvPr id="7" name="Content Placeholder 6">
            <a:extLst>
              <a:ext uri="{FF2B5EF4-FFF2-40B4-BE49-F238E27FC236}">
                <a16:creationId xmlns:a16="http://schemas.microsoft.com/office/drawing/2014/main" id="{6278DF6E-D463-4C7B-AFFA-B5985D326673}"/>
              </a:ext>
            </a:extLst>
          </p:cNvPr>
          <p:cNvPicPr>
            <a:picLocks noGrp="1" noChangeAspect="1"/>
          </p:cNvPicPr>
          <p:nvPr>
            <p:ph sz="quarter" idx="10"/>
          </p:nvPr>
        </p:nvPicPr>
        <p:blipFill>
          <a:blip r:embed="rId3"/>
          <a:stretch>
            <a:fillRect/>
          </a:stretch>
        </p:blipFill>
        <p:spPr>
          <a:xfrm>
            <a:off x="1726843" y="1112838"/>
            <a:ext cx="9027239" cy="5380037"/>
          </a:xfrm>
          <a:prstGeom prst="rect">
            <a:avLst/>
          </a:prstGeom>
        </p:spPr>
      </p:pic>
    </p:spTree>
    <p:extLst>
      <p:ext uri="{BB962C8B-B14F-4D97-AF65-F5344CB8AC3E}">
        <p14:creationId xmlns:p14="http://schemas.microsoft.com/office/powerpoint/2010/main" val="2307310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Group of people">
            <a:extLst>
              <a:ext uri="{FF2B5EF4-FFF2-40B4-BE49-F238E27FC236}">
                <a16:creationId xmlns:a16="http://schemas.microsoft.com/office/drawing/2014/main" id="{E9929B93-9815-4B21-A4D2-564B230117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03739" y="1488052"/>
            <a:ext cx="1986278" cy="1986278"/>
          </a:xfrm>
          <a:prstGeom prst="rect">
            <a:avLst/>
          </a:prstGeom>
        </p:spPr>
      </p:pic>
      <p:pic>
        <p:nvPicPr>
          <p:cNvPr id="5" name="Content Placeholder 4" descr="Megaphone">
            <a:extLst>
              <a:ext uri="{FF2B5EF4-FFF2-40B4-BE49-F238E27FC236}">
                <a16:creationId xmlns:a16="http://schemas.microsoft.com/office/drawing/2014/main" id="{3C1A671F-E102-498B-8877-E37C17AE16EE}"/>
              </a:ext>
            </a:extLst>
          </p:cNvPr>
          <p:cNvPicPr>
            <a:picLocks noGrp="1" noChangeAspect="1"/>
          </p:cNvPicPr>
          <p:nvPr>
            <p:ph sz="quarter" idx="10"/>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90376" y="1820411"/>
            <a:ext cx="1164551" cy="1308683"/>
          </a:xfrm>
          <a:prstGeom prst="rect">
            <a:avLst/>
          </a:prstGeom>
        </p:spPr>
      </p:pic>
      <p:pic>
        <p:nvPicPr>
          <p:cNvPr id="11" name="Graphic 10" descr="Hierarchy">
            <a:extLst>
              <a:ext uri="{FF2B5EF4-FFF2-40B4-BE49-F238E27FC236}">
                <a16:creationId xmlns:a16="http://schemas.microsoft.com/office/drawing/2014/main" id="{4D1805B0-7B16-44F6-83F9-68EA2284C0C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44281" y="1488052"/>
            <a:ext cx="1994604" cy="1994604"/>
          </a:xfrm>
          <a:prstGeom prst="rect">
            <a:avLst/>
          </a:prstGeom>
        </p:spPr>
      </p:pic>
      <p:pic>
        <p:nvPicPr>
          <p:cNvPr id="9" name="Graphic 8" descr="Classroom">
            <a:extLst>
              <a:ext uri="{FF2B5EF4-FFF2-40B4-BE49-F238E27FC236}">
                <a16:creationId xmlns:a16="http://schemas.microsoft.com/office/drawing/2014/main" id="{245D4ABD-7010-4CE7-AC65-C9D54E0D50D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30045" y="1498256"/>
            <a:ext cx="1986279" cy="1986279"/>
          </a:xfrm>
          <a:prstGeom prst="rect">
            <a:avLst/>
          </a:prstGeom>
        </p:spPr>
      </p:pic>
      <p:sp>
        <p:nvSpPr>
          <p:cNvPr id="12" name="TextBox 11">
            <a:extLst>
              <a:ext uri="{FF2B5EF4-FFF2-40B4-BE49-F238E27FC236}">
                <a16:creationId xmlns:a16="http://schemas.microsoft.com/office/drawing/2014/main" id="{9502A777-ACF1-48F2-8E2A-575CED5ADDF3}"/>
              </a:ext>
            </a:extLst>
          </p:cNvPr>
          <p:cNvSpPr txBox="1"/>
          <p:nvPr/>
        </p:nvSpPr>
        <p:spPr>
          <a:xfrm>
            <a:off x="1749777" y="3808535"/>
            <a:ext cx="1901568" cy="1754326"/>
          </a:xfrm>
          <a:prstGeom prst="rect">
            <a:avLst/>
          </a:prstGeom>
          <a:noFill/>
        </p:spPr>
        <p:txBody>
          <a:bodyPr wrap="square" rtlCol="0">
            <a:spAutoFit/>
          </a:bodyPr>
          <a:lstStyle/>
          <a:p>
            <a:pPr algn="ctr"/>
            <a:r>
              <a:rPr lang="en-AU" dirty="0"/>
              <a:t>Leadership, monitoring &amp; improvement</a:t>
            </a:r>
          </a:p>
          <a:p>
            <a:pPr algn="ctr"/>
            <a:endParaRPr lang="en-AU" dirty="0"/>
          </a:p>
          <a:p>
            <a:pPr algn="ctr"/>
            <a:r>
              <a:rPr lang="en-AU" b="1" dirty="0"/>
              <a:t>STANDARDS</a:t>
            </a:r>
          </a:p>
          <a:p>
            <a:pPr algn="ctr"/>
            <a:r>
              <a:rPr lang="en-AU" b="1" dirty="0"/>
              <a:t>1 &amp; 9</a:t>
            </a:r>
          </a:p>
        </p:txBody>
      </p:sp>
      <p:sp>
        <p:nvSpPr>
          <p:cNvPr id="19" name="TextBox 18">
            <a:extLst>
              <a:ext uri="{FF2B5EF4-FFF2-40B4-BE49-F238E27FC236}">
                <a16:creationId xmlns:a16="http://schemas.microsoft.com/office/drawing/2014/main" id="{B04BC4D0-CCCD-4A16-A2D4-11337A9B49A5}"/>
              </a:ext>
            </a:extLst>
          </p:cNvPr>
          <p:cNvSpPr txBox="1"/>
          <p:nvPr/>
        </p:nvSpPr>
        <p:spPr>
          <a:xfrm>
            <a:off x="4028636" y="3808535"/>
            <a:ext cx="1969457" cy="1754326"/>
          </a:xfrm>
          <a:prstGeom prst="rect">
            <a:avLst/>
          </a:prstGeom>
          <a:noFill/>
        </p:spPr>
        <p:txBody>
          <a:bodyPr wrap="square" rtlCol="0">
            <a:spAutoFit/>
          </a:bodyPr>
          <a:lstStyle/>
          <a:p>
            <a:pPr algn="ctr"/>
            <a:r>
              <a:rPr lang="en-AU" dirty="0"/>
              <a:t>Engaging with children, families &amp; communities</a:t>
            </a:r>
          </a:p>
          <a:p>
            <a:pPr algn="ctr"/>
            <a:endParaRPr lang="en-AU" dirty="0"/>
          </a:p>
          <a:p>
            <a:pPr algn="ctr"/>
            <a:r>
              <a:rPr lang="en-AU" b="1" dirty="0"/>
              <a:t>STANDARDS</a:t>
            </a:r>
          </a:p>
          <a:p>
            <a:pPr algn="ctr"/>
            <a:r>
              <a:rPr lang="en-AU" b="1" dirty="0"/>
              <a:t>2, 3, 4</a:t>
            </a:r>
          </a:p>
        </p:txBody>
      </p:sp>
      <p:sp>
        <p:nvSpPr>
          <p:cNvPr id="21" name="TextBox 20">
            <a:extLst>
              <a:ext uri="{FF2B5EF4-FFF2-40B4-BE49-F238E27FC236}">
                <a16:creationId xmlns:a16="http://schemas.microsoft.com/office/drawing/2014/main" id="{ABE11754-6456-4498-97F2-850ECD46F1C6}"/>
              </a:ext>
            </a:extLst>
          </p:cNvPr>
          <p:cNvSpPr txBox="1"/>
          <p:nvPr/>
        </p:nvSpPr>
        <p:spPr>
          <a:xfrm>
            <a:off x="6246867" y="3740011"/>
            <a:ext cx="1969457" cy="1754326"/>
          </a:xfrm>
          <a:prstGeom prst="rect">
            <a:avLst/>
          </a:prstGeom>
          <a:noFill/>
        </p:spPr>
        <p:txBody>
          <a:bodyPr wrap="square" rtlCol="0">
            <a:spAutoFit/>
          </a:bodyPr>
          <a:lstStyle/>
          <a:p>
            <a:pPr algn="ctr"/>
            <a:r>
              <a:rPr lang="en-AU" dirty="0"/>
              <a:t>Right people, right role, right knowledge</a:t>
            </a:r>
          </a:p>
          <a:p>
            <a:pPr algn="ctr"/>
            <a:endParaRPr lang="en-AU" dirty="0"/>
          </a:p>
          <a:p>
            <a:pPr algn="ctr"/>
            <a:r>
              <a:rPr lang="en-AU" b="1" dirty="0"/>
              <a:t>STANDARDS</a:t>
            </a:r>
          </a:p>
          <a:p>
            <a:pPr algn="ctr"/>
            <a:r>
              <a:rPr lang="en-AU" b="1" dirty="0"/>
              <a:t>5 &amp; 7</a:t>
            </a:r>
          </a:p>
        </p:txBody>
      </p:sp>
      <p:sp>
        <p:nvSpPr>
          <p:cNvPr id="23" name="TextBox 22">
            <a:extLst>
              <a:ext uri="{FF2B5EF4-FFF2-40B4-BE49-F238E27FC236}">
                <a16:creationId xmlns:a16="http://schemas.microsoft.com/office/drawing/2014/main" id="{E9D7C9A5-79D2-4C67-A820-629C6AA84038}"/>
              </a:ext>
            </a:extLst>
          </p:cNvPr>
          <p:cNvSpPr txBox="1"/>
          <p:nvPr/>
        </p:nvSpPr>
        <p:spPr>
          <a:xfrm>
            <a:off x="8593615" y="3710069"/>
            <a:ext cx="2132560" cy="1754326"/>
          </a:xfrm>
          <a:prstGeom prst="rect">
            <a:avLst/>
          </a:prstGeom>
          <a:noFill/>
        </p:spPr>
        <p:txBody>
          <a:bodyPr wrap="square" rtlCol="0">
            <a:spAutoFit/>
          </a:bodyPr>
          <a:lstStyle/>
          <a:p>
            <a:pPr algn="ctr"/>
            <a:r>
              <a:rPr lang="en-AU" dirty="0"/>
              <a:t>Systems, policies and procedures</a:t>
            </a:r>
          </a:p>
          <a:p>
            <a:pPr algn="ctr"/>
            <a:endParaRPr lang="en-AU" dirty="0"/>
          </a:p>
          <a:p>
            <a:pPr algn="ctr"/>
            <a:endParaRPr lang="en-AU" dirty="0"/>
          </a:p>
          <a:p>
            <a:pPr algn="ctr"/>
            <a:r>
              <a:rPr lang="en-AU" b="1" dirty="0"/>
              <a:t>STANDARDS</a:t>
            </a:r>
          </a:p>
          <a:p>
            <a:pPr algn="ctr"/>
            <a:r>
              <a:rPr lang="en-AU" b="1" dirty="0"/>
              <a:t>6, 8, 10</a:t>
            </a:r>
          </a:p>
        </p:txBody>
      </p:sp>
      <p:sp>
        <p:nvSpPr>
          <p:cNvPr id="2" name="Title 1">
            <a:extLst>
              <a:ext uri="{FF2B5EF4-FFF2-40B4-BE49-F238E27FC236}">
                <a16:creationId xmlns:a16="http://schemas.microsoft.com/office/drawing/2014/main" id="{BA624707-A8F0-4C2A-923A-C342CDDD7BD4}"/>
              </a:ext>
            </a:extLst>
          </p:cNvPr>
          <p:cNvSpPr>
            <a:spLocks noGrp="1"/>
          </p:cNvSpPr>
          <p:nvPr>
            <p:ph type="title"/>
          </p:nvPr>
        </p:nvSpPr>
        <p:spPr/>
        <p:txBody>
          <a:bodyPr vert="horz" lIns="91440" tIns="45720" rIns="91440" bIns="45720" rtlCol="0" anchor="b">
            <a:normAutofit fontScale="90000"/>
          </a:bodyPr>
          <a:lstStyle/>
          <a:p>
            <a:pPr algn="ctr"/>
            <a:r>
              <a:rPr lang="en-US" sz="4000" dirty="0"/>
              <a:t>How the standards fit together </a:t>
            </a:r>
            <a:r>
              <a:rPr lang="en-US" sz="4000" dirty="0">
                <a:solidFill>
                  <a:srgbClr val="FFFFFF"/>
                </a:solidFill>
              </a:rPr>
              <a:t>ether</a:t>
            </a:r>
          </a:p>
        </p:txBody>
      </p:sp>
    </p:spTree>
    <p:extLst>
      <p:ext uri="{BB962C8B-B14F-4D97-AF65-F5344CB8AC3E}">
        <p14:creationId xmlns:p14="http://schemas.microsoft.com/office/powerpoint/2010/main" val="4084577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30FD8-744D-4A2B-AF7C-0337DFDC4CA0}"/>
              </a:ext>
            </a:extLst>
          </p:cNvPr>
          <p:cNvSpPr>
            <a:spLocks noGrp="1"/>
          </p:cNvSpPr>
          <p:nvPr>
            <p:ph type="ctrTitle"/>
          </p:nvPr>
        </p:nvSpPr>
        <p:spPr>
          <a:xfrm>
            <a:off x="1116496" y="1470990"/>
            <a:ext cx="5055704" cy="1224306"/>
          </a:xfrm>
        </p:spPr>
        <p:txBody>
          <a:bodyPr vert="horz" lIns="91440" tIns="45720" rIns="91440" bIns="45720" rtlCol="0" anchor="b">
            <a:normAutofit/>
          </a:bodyPr>
          <a:lstStyle/>
          <a:p>
            <a:r>
              <a:rPr lang="en-US"/>
              <a:t>Leadership, monitoring &amp; improvement </a:t>
            </a:r>
          </a:p>
        </p:txBody>
      </p:sp>
      <p:sp>
        <p:nvSpPr>
          <p:cNvPr id="9" name="Content Placeholder 8">
            <a:extLst>
              <a:ext uri="{FF2B5EF4-FFF2-40B4-BE49-F238E27FC236}">
                <a16:creationId xmlns:a16="http://schemas.microsoft.com/office/drawing/2014/main" id="{39DAA117-9C64-4D75-9B25-C12F4D0BA049}"/>
              </a:ext>
            </a:extLst>
          </p:cNvPr>
          <p:cNvSpPr>
            <a:spLocks noGrp="1"/>
          </p:cNvSpPr>
          <p:nvPr>
            <p:ph type="subTitle" idx="1"/>
          </p:nvPr>
        </p:nvSpPr>
        <p:spPr>
          <a:xfrm>
            <a:off x="1116496" y="2814809"/>
            <a:ext cx="5055704" cy="1009719"/>
          </a:xfrm>
        </p:spPr>
        <p:txBody>
          <a:bodyPr vert="horz" lIns="91440" tIns="45720" rIns="91440" bIns="45720" rtlCol="0">
            <a:normAutofit/>
          </a:bodyPr>
          <a:lstStyle/>
          <a:p>
            <a:pPr marL="0" indent="0">
              <a:buNone/>
            </a:pPr>
            <a:r>
              <a:rPr lang="en-US"/>
              <a:t>STANDARDS 1 &amp; 9</a:t>
            </a:r>
          </a:p>
        </p:txBody>
      </p:sp>
      <p:pic>
        <p:nvPicPr>
          <p:cNvPr id="5" name="Content Placeholder 4" descr="Megaphone">
            <a:extLst>
              <a:ext uri="{FF2B5EF4-FFF2-40B4-BE49-F238E27FC236}">
                <a16:creationId xmlns:a16="http://schemas.microsoft.com/office/drawing/2014/main" id="{35E37616-B3AD-460C-9ABD-11495D8B39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08249" y="1030350"/>
            <a:ext cx="4790523" cy="4790523"/>
          </a:xfrm>
          <a:custGeom>
            <a:avLst/>
            <a:gdLst>
              <a:gd name="connsiteX0" fmla="*/ 0 w 4565650"/>
              <a:gd name="connsiteY0" fmla="*/ 0 h 6858000"/>
              <a:gd name="connsiteX1" fmla="*/ 4565650 w 4565650"/>
              <a:gd name="connsiteY1" fmla="*/ 0 h 6858000"/>
              <a:gd name="connsiteX2" fmla="*/ 4565650 w 4565650"/>
              <a:gd name="connsiteY2" fmla="*/ 6858000 h 6858000"/>
              <a:gd name="connsiteX3" fmla="*/ 0 w 4565650"/>
              <a:gd name="connsiteY3" fmla="*/ 6858000 h 6858000"/>
              <a:gd name="connsiteX4" fmla="*/ 0 w 4565650"/>
              <a:gd name="connsiteY4" fmla="*/ 0 h 6858000"/>
              <a:gd name="connsiteX0" fmla="*/ 203200 w 4565650"/>
              <a:gd name="connsiteY0" fmla="*/ 0 h 6864773"/>
              <a:gd name="connsiteX1" fmla="*/ 4565650 w 4565650"/>
              <a:gd name="connsiteY1" fmla="*/ 6773 h 6864773"/>
              <a:gd name="connsiteX2" fmla="*/ 4565650 w 4565650"/>
              <a:gd name="connsiteY2" fmla="*/ 6864773 h 6864773"/>
              <a:gd name="connsiteX3" fmla="*/ 0 w 4565650"/>
              <a:gd name="connsiteY3" fmla="*/ 6864773 h 6864773"/>
              <a:gd name="connsiteX4" fmla="*/ 203200 w 4565650"/>
              <a:gd name="connsiteY4" fmla="*/ 0 h 6864773"/>
              <a:gd name="connsiteX0" fmla="*/ 409277 w 4771727"/>
              <a:gd name="connsiteY0" fmla="*/ 0 h 6864773"/>
              <a:gd name="connsiteX1" fmla="*/ 4771727 w 4771727"/>
              <a:gd name="connsiteY1" fmla="*/ 6773 h 6864773"/>
              <a:gd name="connsiteX2" fmla="*/ 4771727 w 4771727"/>
              <a:gd name="connsiteY2" fmla="*/ 6864773 h 6864773"/>
              <a:gd name="connsiteX3" fmla="*/ 206077 w 4771727"/>
              <a:gd name="connsiteY3" fmla="*/ 6864773 h 6864773"/>
              <a:gd name="connsiteX4" fmla="*/ 3300 w 4771727"/>
              <a:gd name="connsiteY4" fmla="*/ 3271521 h 6864773"/>
              <a:gd name="connsiteX5" fmla="*/ 409277 w 4771727"/>
              <a:gd name="connsiteY5" fmla="*/ 0 h 6864773"/>
              <a:gd name="connsiteX0" fmla="*/ 409277 w 4771727"/>
              <a:gd name="connsiteY0" fmla="*/ 0 h 6864773"/>
              <a:gd name="connsiteX1" fmla="*/ 4771727 w 4771727"/>
              <a:gd name="connsiteY1" fmla="*/ 6773 h 6864773"/>
              <a:gd name="connsiteX2" fmla="*/ 4771727 w 4771727"/>
              <a:gd name="connsiteY2" fmla="*/ 6864773 h 6864773"/>
              <a:gd name="connsiteX3" fmla="*/ 206077 w 4771727"/>
              <a:gd name="connsiteY3" fmla="*/ 6864773 h 6864773"/>
              <a:gd name="connsiteX4" fmla="*/ 3300 w 4771727"/>
              <a:gd name="connsiteY4" fmla="*/ 3271521 h 6864773"/>
              <a:gd name="connsiteX5" fmla="*/ 409277 w 4771727"/>
              <a:gd name="connsiteY5" fmla="*/ 0 h 6864773"/>
              <a:gd name="connsiteX0" fmla="*/ 425693 w 4788143"/>
              <a:gd name="connsiteY0" fmla="*/ 0 h 6864773"/>
              <a:gd name="connsiteX1" fmla="*/ 4788143 w 4788143"/>
              <a:gd name="connsiteY1" fmla="*/ 6773 h 6864773"/>
              <a:gd name="connsiteX2" fmla="*/ 4788143 w 4788143"/>
              <a:gd name="connsiteY2" fmla="*/ 6864773 h 6864773"/>
              <a:gd name="connsiteX3" fmla="*/ 222493 w 4788143"/>
              <a:gd name="connsiteY3" fmla="*/ 6864773 h 6864773"/>
              <a:gd name="connsiteX4" fmla="*/ 19716 w 4788143"/>
              <a:gd name="connsiteY4" fmla="*/ 3271521 h 6864773"/>
              <a:gd name="connsiteX5" fmla="*/ 425693 w 4788143"/>
              <a:gd name="connsiteY5" fmla="*/ 0 h 6864773"/>
              <a:gd name="connsiteX0" fmla="*/ 440854 w 4803304"/>
              <a:gd name="connsiteY0" fmla="*/ 0 h 6864773"/>
              <a:gd name="connsiteX1" fmla="*/ 4803304 w 4803304"/>
              <a:gd name="connsiteY1" fmla="*/ 6773 h 6864773"/>
              <a:gd name="connsiteX2" fmla="*/ 4803304 w 4803304"/>
              <a:gd name="connsiteY2" fmla="*/ 6864773 h 6864773"/>
              <a:gd name="connsiteX3" fmla="*/ 237654 w 4803304"/>
              <a:gd name="connsiteY3" fmla="*/ 6864773 h 6864773"/>
              <a:gd name="connsiteX4" fmla="*/ 34877 w 4803304"/>
              <a:gd name="connsiteY4" fmla="*/ 3271521 h 6864773"/>
              <a:gd name="connsiteX5" fmla="*/ 440854 w 4803304"/>
              <a:gd name="connsiteY5" fmla="*/ 0 h 6864773"/>
              <a:gd name="connsiteX0" fmla="*/ 440854 w 4803304"/>
              <a:gd name="connsiteY0" fmla="*/ 0 h 6864773"/>
              <a:gd name="connsiteX1" fmla="*/ 4803304 w 4803304"/>
              <a:gd name="connsiteY1" fmla="*/ 6773 h 6864773"/>
              <a:gd name="connsiteX2" fmla="*/ 4803304 w 4803304"/>
              <a:gd name="connsiteY2" fmla="*/ 6864773 h 6864773"/>
              <a:gd name="connsiteX3" fmla="*/ 237654 w 4803304"/>
              <a:gd name="connsiteY3" fmla="*/ 6864773 h 6864773"/>
              <a:gd name="connsiteX4" fmla="*/ 34877 w 4803304"/>
              <a:gd name="connsiteY4" fmla="*/ 3271521 h 6864773"/>
              <a:gd name="connsiteX5" fmla="*/ 440854 w 4803304"/>
              <a:gd name="connsiteY5" fmla="*/ 0 h 6864773"/>
              <a:gd name="connsiteX0" fmla="*/ 408504 w 4770954"/>
              <a:gd name="connsiteY0" fmla="*/ 0 h 6864773"/>
              <a:gd name="connsiteX1" fmla="*/ 4770954 w 4770954"/>
              <a:gd name="connsiteY1" fmla="*/ 6773 h 6864773"/>
              <a:gd name="connsiteX2" fmla="*/ 4770954 w 4770954"/>
              <a:gd name="connsiteY2" fmla="*/ 6864773 h 6864773"/>
              <a:gd name="connsiteX3" fmla="*/ 205304 w 4770954"/>
              <a:gd name="connsiteY3" fmla="*/ 6864773 h 6864773"/>
              <a:gd name="connsiteX4" fmla="*/ 2527 w 4770954"/>
              <a:gd name="connsiteY4" fmla="*/ 3271521 h 6864773"/>
              <a:gd name="connsiteX5" fmla="*/ 408504 w 4770954"/>
              <a:gd name="connsiteY5" fmla="*/ 0 h 6864773"/>
              <a:gd name="connsiteX0" fmla="*/ 421689 w 4784139"/>
              <a:gd name="connsiteY0" fmla="*/ 0 h 6864773"/>
              <a:gd name="connsiteX1" fmla="*/ 4784139 w 4784139"/>
              <a:gd name="connsiteY1" fmla="*/ 6773 h 6864773"/>
              <a:gd name="connsiteX2" fmla="*/ 4784139 w 4784139"/>
              <a:gd name="connsiteY2" fmla="*/ 6864773 h 6864773"/>
              <a:gd name="connsiteX3" fmla="*/ 218489 w 4784139"/>
              <a:gd name="connsiteY3" fmla="*/ 6864773 h 6864773"/>
              <a:gd name="connsiteX4" fmla="*/ 2165 w 4784139"/>
              <a:gd name="connsiteY4" fmla="*/ 3244428 h 6864773"/>
              <a:gd name="connsiteX5" fmla="*/ 421689 w 4784139"/>
              <a:gd name="connsiteY5" fmla="*/ 0 h 6864773"/>
              <a:gd name="connsiteX0" fmla="*/ 394596 w 4784139"/>
              <a:gd name="connsiteY0" fmla="*/ 0 h 6864773"/>
              <a:gd name="connsiteX1" fmla="*/ 4784139 w 4784139"/>
              <a:gd name="connsiteY1" fmla="*/ 6773 h 6864773"/>
              <a:gd name="connsiteX2" fmla="*/ 4784139 w 4784139"/>
              <a:gd name="connsiteY2" fmla="*/ 6864773 h 6864773"/>
              <a:gd name="connsiteX3" fmla="*/ 218489 w 4784139"/>
              <a:gd name="connsiteY3" fmla="*/ 6864773 h 6864773"/>
              <a:gd name="connsiteX4" fmla="*/ 2165 w 4784139"/>
              <a:gd name="connsiteY4" fmla="*/ 3244428 h 6864773"/>
              <a:gd name="connsiteX5" fmla="*/ 394596 w 4784139"/>
              <a:gd name="connsiteY5" fmla="*/ 0 h 6864773"/>
              <a:gd name="connsiteX0" fmla="*/ 404827 w 4794370"/>
              <a:gd name="connsiteY0" fmla="*/ 0 h 6864773"/>
              <a:gd name="connsiteX1" fmla="*/ 4794370 w 4794370"/>
              <a:gd name="connsiteY1" fmla="*/ 6773 h 6864773"/>
              <a:gd name="connsiteX2" fmla="*/ 4794370 w 4794370"/>
              <a:gd name="connsiteY2" fmla="*/ 6864773 h 6864773"/>
              <a:gd name="connsiteX3" fmla="*/ 228720 w 4794370"/>
              <a:gd name="connsiteY3" fmla="*/ 6864773 h 6864773"/>
              <a:gd name="connsiteX4" fmla="*/ 12396 w 4794370"/>
              <a:gd name="connsiteY4" fmla="*/ 3244428 h 6864773"/>
              <a:gd name="connsiteX5" fmla="*/ 404827 w 4794370"/>
              <a:gd name="connsiteY5" fmla="*/ 0 h 6864773"/>
              <a:gd name="connsiteX0" fmla="*/ 409935 w 4799478"/>
              <a:gd name="connsiteY0" fmla="*/ 0 h 6864773"/>
              <a:gd name="connsiteX1" fmla="*/ 4799478 w 4799478"/>
              <a:gd name="connsiteY1" fmla="*/ 6773 h 6864773"/>
              <a:gd name="connsiteX2" fmla="*/ 4799478 w 4799478"/>
              <a:gd name="connsiteY2" fmla="*/ 6864773 h 6864773"/>
              <a:gd name="connsiteX3" fmla="*/ 233828 w 4799478"/>
              <a:gd name="connsiteY3" fmla="*/ 6864773 h 6864773"/>
              <a:gd name="connsiteX4" fmla="*/ 17504 w 4799478"/>
              <a:gd name="connsiteY4" fmla="*/ 3244428 h 6864773"/>
              <a:gd name="connsiteX5" fmla="*/ 409935 w 4799478"/>
              <a:gd name="connsiteY5" fmla="*/ 0 h 6864773"/>
              <a:gd name="connsiteX0" fmla="*/ 400979 w 4790522"/>
              <a:gd name="connsiteY0" fmla="*/ 0 h 6864773"/>
              <a:gd name="connsiteX1" fmla="*/ 4790522 w 4790522"/>
              <a:gd name="connsiteY1" fmla="*/ 6773 h 6864773"/>
              <a:gd name="connsiteX2" fmla="*/ 4790522 w 4790522"/>
              <a:gd name="connsiteY2" fmla="*/ 6864773 h 6864773"/>
              <a:gd name="connsiteX3" fmla="*/ 224872 w 4790522"/>
              <a:gd name="connsiteY3" fmla="*/ 6864773 h 6864773"/>
              <a:gd name="connsiteX4" fmla="*/ 8548 w 4790522"/>
              <a:gd name="connsiteY4" fmla="*/ 3244428 h 6864773"/>
              <a:gd name="connsiteX5" fmla="*/ 400979 w 4790522"/>
              <a:gd name="connsiteY5" fmla="*/ 0 h 6864773"/>
              <a:gd name="connsiteX0" fmla="*/ 400979 w 4790522"/>
              <a:gd name="connsiteY0" fmla="*/ 0 h 6864773"/>
              <a:gd name="connsiteX1" fmla="*/ 4573776 w 4790522"/>
              <a:gd name="connsiteY1" fmla="*/ 196426 h 6864773"/>
              <a:gd name="connsiteX2" fmla="*/ 4790522 w 4790522"/>
              <a:gd name="connsiteY2" fmla="*/ 6864773 h 6864773"/>
              <a:gd name="connsiteX3" fmla="*/ 224872 w 4790522"/>
              <a:gd name="connsiteY3" fmla="*/ 6864773 h 6864773"/>
              <a:gd name="connsiteX4" fmla="*/ 8548 w 4790522"/>
              <a:gd name="connsiteY4" fmla="*/ 3244428 h 6864773"/>
              <a:gd name="connsiteX5" fmla="*/ 400979 w 4790522"/>
              <a:gd name="connsiteY5" fmla="*/ 0 h 6864773"/>
              <a:gd name="connsiteX0" fmla="*/ 400979 w 4790523"/>
              <a:gd name="connsiteY0" fmla="*/ 13547 h 6878320"/>
              <a:gd name="connsiteX1" fmla="*/ 4790523 w 4790523"/>
              <a:gd name="connsiteY1" fmla="*/ 0 h 6878320"/>
              <a:gd name="connsiteX2" fmla="*/ 4790522 w 4790523"/>
              <a:gd name="connsiteY2" fmla="*/ 6878320 h 6878320"/>
              <a:gd name="connsiteX3" fmla="*/ 224872 w 4790523"/>
              <a:gd name="connsiteY3" fmla="*/ 6878320 h 6878320"/>
              <a:gd name="connsiteX4" fmla="*/ 8548 w 4790523"/>
              <a:gd name="connsiteY4" fmla="*/ 3257975 h 6878320"/>
              <a:gd name="connsiteX5" fmla="*/ 400979 w 4790523"/>
              <a:gd name="connsiteY5" fmla="*/ 13547 h 6878320"/>
              <a:gd name="connsiteX0" fmla="*/ 543219 w 4790523"/>
              <a:gd name="connsiteY0" fmla="*/ 521547 h 6878320"/>
              <a:gd name="connsiteX1" fmla="*/ 4790523 w 4790523"/>
              <a:gd name="connsiteY1" fmla="*/ 0 h 6878320"/>
              <a:gd name="connsiteX2" fmla="*/ 4790522 w 4790523"/>
              <a:gd name="connsiteY2" fmla="*/ 6878320 h 6878320"/>
              <a:gd name="connsiteX3" fmla="*/ 224872 w 4790523"/>
              <a:gd name="connsiteY3" fmla="*/ 6878320 h 6878320"/>
              <a:gd name="connsiteX4" fmla="*/ 8548 w 4790523"/>
              <a:gd name="connsiteY4" fmla="*/ 3257975 h 6878320"/>
              <a:gd name="connsiteX5" fmla="*/ 543219 w 4790523"/>
              <a:gd name="connsiteY5" fmla="*/ 521547 h 6878320"/>
              <a:gd name="connsiteX0" fmla="*/ 400979 w 4790523"/>
              <a:gd name="connsiteY0" fmla="*/ 0 h 6878320"/>
              <a:gd name="connsiteX1" fmla="*/ 4790523 w 4790523"/>
              <a:gd name="connsiteY1" fmla="*/ 0 h 6878320"/>
              <a:gd name="connsiteX2" fmla="*/ 4790522 w 4790523"/>
              <a:gd name="connsiteY2" fmla="*/ 6878320 h 6878320"/>
              <a:gd name="connsiteX3" fmla="*/ 224872 w 4790523"/>
              <a:gd name="connsiteY3" fmla="*/ 6878320 h 6878320"/>
              <a:gd name="connsiteX4" fmla="*/ 8548 w 4790523"/>
              <a:gd name="connsiteY4" fmla="*/ 3257975 h 6878320"/>
              <a:gd name="connsiteX5" fmla="*/ 400979 w 4790523"/>
              <a:gd name="connsiteY5" fmla="*/ 0 h 6878320"/>
              <a:gd name="connsiteX0" fmla="*/ 400979 w 4790523"/>
              <a:gd name="connsiteY0" fmla="*/ 0 h 6878320"/>
              <a:gd name="connsiteX1" fmla="*/ 4790523 w 4790523"/>
              <a:gd name="connsiteY1" fmla="*/ 0 h 6878320"/>
              <a:gd name="connsiteX2" fmla="*/ 4790522 w 4790523"/>
              <a:gd name="connsiteY2" fmla="*/ 6878320 h 6878320"/>
              <a:gd name="connsiteX3" fmla="*/ 224872 w 4790523"/>
              <a:gd name="connsiteY3" fmla="*/ 6878320 h 6878320"/>
              <a:gd name="connsiteX4" fmla="*/ 8548 w 4790523"/>
              <a:gd name="connsiteY4" fmla="*/ 3257975 h 6878320"/>
              <a:gd name="connsiteX5" fmla="*/ 400979 w 4790523"/>
              <a:gd name="connsiteY5" fmla="*/ 0 h 6878320"/>
              <a:gd name="connsiteX0" fmla="*/ 407753 w 4790523"/>
              <a:gd name="connsiteY0" fmla="*/ 0 h 6878320"/>
              <a:gd name="connsiteX1" fmla="*/ 4790523 w 4790523"/>
              <a:gd name="connsiteY1" fmla="*/ 0 h 6878320"/>
              <a:gd name="connsiteX2" fmla="*/ 4790522 w 4790523"/>
              <a:gd name="connsiteY2" fmla="*/ 6878320 h 6878320"/>
              <a:gd name="connsiteX3" fmla="*/ 224872 w 4790523"/>
              <a:gd name="connsiteY3" fmla="*/ 6878320 h 6878320"/>
              <a:gd name="connsiteX4" fmla="*/ 8548 w 4790523"/>
              <a:gd name="connsiteY4" fmla="*/ 3257975 h 6878320"/>
              <a:gd name="connsiteX5" fmla="*/ 407753 w 4790523"/>
              <a:gd name="connsiteY5" fmla="*/ 0 h 687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0523" h="6878320">
                <a:moveTo>
                  <a:pt x="407753" y="0"/>
                </a:moveTo>
                <a:lnTo>
                  <a:pt x="4790523" y="0"/>
                </a:lnTo>
                <a:cubicBezTo>
                  <a:pt x="4790523" y="2292773"/>
                  <a:pt x="4790522" y="4585547"/>
                  <a:pt x="4790522" y="6878320"/>
                </a:cubicBezTo>
                <a:lnTo>
                  <a:pt x="224872" y="6878320"/>
                </a:lnTo>
                <a:cubicBezTo>
                  <a:pt x="139219" y="6484339"/>
                  <a:pt x="-41264" y="5196276"/>
                  <a:pt x="8548" y="3257975"/>
                </a:cubicBezTo>
                <a:cubicBezTo>
                  <a:pt x="110007" y="1490134"/>
                  <a:pt x="231788" y="1076961"/>
                  <a:pt x="407753" y="0"/>
                </a:cubicBezTo>
                <a:close/>
              </a:path>
            </a:pathLst>
          </a:custGeom>
        </p:spPr>
      </p:pic>
    </p:spTree>
    <p:extLst>
      <p:ext uri="{BB962C8B-B14F-4D97-AF65-F5344CB8AC3E}">
        <p14:creationId xmlns:p14="http://schemas.microsoft.com/office/powerpoint/2010/main" val="2084940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51736-4974-4FBA-A5B7-88B6DF2F4A01}"/>
              </a:ext>
            </a:extLst>
          </p:cNvPr>
          <p:cNvSpPr>
            <a:spLocks noGrp="1"/>
          </p:cNvSpPr>
          <p:nvPr>
            <p:ph type="title"/>
          </p:nvPr>
        </p:nvSpPr>
        <p:spPr/>
        <p:txBody>
          <a:bodyPr/>
          <a:lstStyle/>
          <a:p>
            <a:r>
              <a:rPr lang="en-AU"/>
              <a:t>Key Elements of Standard 1</a:t>
            </a:r>
          </a:p>
        </p:txBody>
      </p:sp>
      <p:graphicFrame>
        <p:nvGraphicFramePr>
          <p:cNvPr id="5" name="Content Placeholder 2">
            <a:extLst>
              <a:ext uri="{FF2B5EF4-FFF2-40B4-BE49-F238E27FC236}">
                <a16:creationId xmlns:a16="http://schemas.microsoft.com/office/drawing/2014/main" id="{0592D259-F3C8-4473-B1DD-CB0EA1FBC1CA}"/>
              </a:ext>
            </a:extLst>
          </p:cNvPr>
          <p:cNvGraphicFramePr>
            <a:graphicFrameLocks noGrp="1"/>
          </p:cNvGraphicFramePr>
          <p:nvPr>
            <p:ph sz="quarter" idx="10"/>
            <p:extLst>
              <p:ext uri="{D42A27DB-BD31-4B8C-83A1-F6EECF244321}">
                <p14:modId xmlns:p14="http://schemas.microsoft.com/office/powerpoint/2010/main" val="3874367206"/>
              </p:ext>
            </p:extLst>
          </p:nvPr>
        </p:nvGraphicFramePr>
        <p:xfrm>
          <a:off x="982663" y="1112838"/>
          <a:ext cx="10515600" cy="5380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7698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51736-4974-4FBA-A5B7-88B6DF2F4A01}"/>
              </a:ext>
            </a:extLst>
          </p:cNvPr>
          <p:cNvSpPr>
            <a:spLocks noGrp="1"/>
          </p:cNvSpPr>
          <p:nvPr>
            <p:ph type="title"/>
          </p:nvPr>
        </p:nvSpPr>
        <p:spPr/>
        <p:txBody>
          <a:bodyPr/>
          <a:lstStyle/>
          <a:p>
            <a:r>
              <a:rPr lang="en-AU" dirty="0"/>
              <a:t>Key Elements of Standard 9</a:t>
            </a:r>
          </a:p>
        </p:txBody>
      </p:sp>
      <p:graphicFrame>
        <p:nvGraphicFramePr>
          <p:cNvPr id="5" name="Content Placeholder 2">
            <a:extLst>
              <a:ext uri="{FF2B5EF4-FFF2-40B4-BE49-F238E27FC236}">
                <a16:creationId xmlns:a16="http://schemas.microsoft.com/office/drawing/2014/main" id="{0592D259-F3C8-4473-B1DD-CB0EA1FBC1CA}"/>
              </a:ext>
            </a:extLst>
          </p:cNvPr>
          <p:cNvGraphicFramePr>
            <a:graphicFrameLocks noGrp="1"/>
          </p:cNvGraphicFramePr>
          <p:nvPr>
            <p:ph sz="quarter" idx="10"/>
            <p:extLst>
              <p:ext uri="{D42A27DB-BD31-4B8C-83A1-F6EECF244321}">
                <p14:modId xmlns:p14="http://schemas.microsoft.com/office/powerpoint/2010/main" val="4207450006"/>
              </p:ext>
            </p:extLst>
          </p:nvPr>
        </p:nvGraphicFramePr>
        <p:xfrm>
          <a:off x="982663" y="1112838"/>
          <a:ext cx="10515600" cy="5380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0777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30FD8-744D-4A2B-AF7C-0337DFDC4CA0}"/>
              </a:ext>
            </a:extLst>
          </p:cNvPr>
          <p:cNvSpPr>
            <a:spLocks noGrp="1"/>
          </p:cNvSpPr>
          <p:nvPr>
            <p:ph type="ctrTitle"/>
          </p:nvPr>
        </p:nvSpPr>
        <p:spPr>
          <a:xfrm>
            <a:off x="1116496" y="1470990"/>
            <a:ext cx="5055704" cy="1224306"/>
          </a:xfrm>
        </p:spPr>
        <p:txBody>
          <a:bodyPr vert="horz" lIns="91440" tIns="45720" rIns="91440" bIns="45720" rtlCol="0" anchor="b">
            <a:normAutofit/>
          </a:bodyPr>
          <a:lstStyle/>
          <a:p>
            <a:r>
              <a:rPr lang="en-US" dirty="0"/>
              <a:t>Engaging with children, families &amp; communities</a:t>
            </a:r>
          </a:p>
        </p:txBody>
      </p:sp>
      <p:sp>
        <p:nvSpPr>
          <p:cNvPr id="9" name="Content Placeholder 8">
            <a:extLst>
              <a:ext uri="{FF2B5EF4-FFF2-40B4-BE49-F238E27FC236}">
                <a16:creationId xmlns:a16="http://schemas.microsoft.com/office/drawing/2014/main" id="{39DAA117-9C64-4D75-9B25-C12F4D0BA049}"/>
              </a:ext>
            </a:extLst>
          </p:cNvPr>
          <p:cNvSpPr>
            <a:spLocks noGrp="1"/>
          </p:cNvSpPr>
          <p:nvPr>
            <p:ph type="subTitle" idx="1"/>
          </p:nvPr>
        </p:nvSpPr>
        <p:spPr>
          <a:xfrm>
            <a:off x="1116496" y="2814809"/>
            <a:ext cx="5055704" cy="1009719"/>
          </a:xfrm>
        </p:spPr>
        <p:txBody>
          <a:bodyPr vert="horz" lIns="91440" tIns="45720" rIns="91440" bIns="45720" rtlCol="0">
            <a:normAutofit/>
          </a:bodyPr>
          <a:lstStyle/>
          <a:p>
            <a:pPr marL="0" indent="0">
              <a:buNone/>
            </a:pPr>
            <a:r>
              <a:rPr lang="en-US" dirty="0"/>
              <a:t>STANDARDS 2, 3 &amp; 4</a:t>
            </a:r>
          </a:p>
        </p:txBody>
      </p:sp>
      <p:pic>
        <p:nvPicPr>
          <p:cNvPr id="6" name="Graphic 5" descr="Group of people">
            <a:extLst>
              <a:ext uri="{FF2B5EF4-FFF2-40B4-BE49-F238E27FC236}">
                <a16:creationId xmlns:a16="http://schemas.microsoft.com/office/drawing/2014/main" id="{F239DA51-48A7-4389-A795-34E0FD5225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08966" y="1470990"/>
            <a:ext cx="3566836" cy="3566836"/>
          </a:xfrm>
          <a:prstGeom prst="rect">
            <a:avLst/>
          </a:prstGeom>
        </p:spPr>
      </p:pic>
    </p:spTree>
    <p:extLst>
      <p:ext uri="{BB962C8B-B14F-4D97-AF65-F5344CB8AC3E}">
        <p14:creationId xmlns:p14="http://schemas.microsoft.com/office/powerpoint/2010/main" val="1543594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art, diagram, bubble chart&#10;&#10;Description automatically generated">
            <a:extLst>
              <a:ext uri="{FF2B5EF4-FFF2-40B4-BE49-F238E27FC236}">
                <a16:creationId xmlns:a16="http://schemas.microsoft.com/office/drawing/2014/main" id="{C4553FEE-65FD-4B75-A599-90C6E4BD4943}"/>
              </a:ext>
            </a:extLst>
          </p:cNvPr>
          <p:cNvPicPr>
            <a:picLocks noGrp="1" noChangeAspect="1"/>
          </p:cNvPicPr>
          <p:nvPr>
            <p:ph type="pic" sz="quarter" idx="11"/>
          </p:nvPr>
        </p:nvPicPr>
        <p:blipFill rotWithShape="1">
          <a:blip r:embed="rId3"/>
          <a:stretch/>
        </p:blipFill>
        <p:spPr>
          <a:xfrm>
            <a:off x="3773929" y="0"/>
            <a:ext cx="4644142" cy="3924300"/>
          </a:xfrm>
          <a:prstGeom prst="rect">
            <a:avLst/>
          </a:prstGeom>
          <a:noFill/>
        </p:spPr>
      </p:pic>
      <p:sp>
        <p:nvSpPr>
          <p:cNvPr id="9" name="Text Placeholder 3">
            <a:extLst>
              <a:ext uri="{FF2B5EF4-FFF2-40B4-BE49-F238E27FC236}">
                <a16:creationId xmlns:a16="http://schemas.microsoft.com/office/drawing/2014/main" id="{A0C9047E-EE35-4807-AD09-3D5B0DE44497}"/>
              </a:ext>
            </a:extLst>
          </p:cNvPr>
          <p:cNvSpPr>
            <a:spLocks noGrp="1"/>
          </p:cNvSpPr>
          <p:nvPr>
            <p:ph type="body" sz="quarter" idx="12"/>
          </p:nvPr>
        </p:nvSpPr>
        <p:spPr>
          <a:xfrm>
            <a:off x="830415" y="4709902"/>
            <a:ext cx="10790203" cy="1211263"/>
          </a:xfrm>
        </p:spPr>
        <p:txBody>
          <a:bodyPr/>
          <a:lstStyle/>
          <a:p>
            <a:r>
              <a:rPr lang="en-AU" sz="2800" b="1" dirty="0"/>
              <a:t>Key Elements of Standard 2</a:t>
            </a:r>
          </a:p>
          <a:p>
            <a:r>
              <a:rPr lang="en-AU" sz="2800" b="1" dirty="0"/>
              <a:t> How can children participate and be empowered?</a:t>
            </a:r>
            <a:endParaRPr lang="en-US" sz="2800" b="1" dirty="0"/>
          </a:p>
        </p:txBody>
      </p:sp>
    </p:spTree>
    <p:extLst>
      <p:ext uri="{BB962C8B-B14F-4D97-AF65-F5344CB8AC3E}">
        <p14:creationId xmlns:p14="http://schemas.microsoft.com/office/powerpoint/2010/main" val="431872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B9274-707F-4258-ACB0-67B3AA1AF7B8}"/>
              </a:ext>
            </a:extLst>
          </p:cNvPr>
          <p:cNvSpPr>
            <a:spLocks noGrp="1"/>
          </p:cNvSpPr>
          <p:nvPr>
            <p:ph type="title"/>
          </p:nvPr>
        </p:nvSpPr>
        <p:spPr>
          <a:xfrm>
            <a:off x="1022735" y="1277454"/>
            <a:ext cx="9346215" cy="836354"/>
          </a:xfrm>
        </p:spPr>
        <p:txBody>
          <a:bodyPr anchor="b">
            <a:normAutofit fontScale="90000"/>
          </a:bodyPr>
          <a:lstStyle/>
          <a:p>
            <a:r>
              <a:rPr lang="en-AU" sz="2400" dirty="0"/>
              <a:t>Key elements of Standard 3 - </a:t>
            </a:r>
            <a:br>
              <a:rPr lang="en-AU" sz="2400" dirty="0"/>
            </a:br>
            <a:br>
              <a:rPr lang="en-AU" sz="2400" dirty="0"/>
            </a:br>
            <a:r>
              <a:rPr lang="en-AU" sz="2400" dirty="0"/>
              <a:t>Partnering with families and communities</a:t>
            </a:r>
            <a:br>
              <a:rPr lang="en-AU" sz="1100" dirty="0"/>
            </a:br>
            <a:endParaRPr lang="en-AU" sz="1100" dirty="0"/>
          </a:p>
        </p:txBody>
      </p:sp>
      <p:sp>
        <p:nvSpPr>
          <p:cNvPr id="3" name="Content Placeholder 2">
            <a:extLst>
              <a:ext uri="{FF2B5EF4-FFF2-40B4-BE49-F238E27FC236}">
                <a16:creationId xmlns:a16="http://schemas.microsoft.com/office/drawing/2014/main" id="{792748C7-E155-4209-B120-69CF6B8D1312}"/>
              </a:ext>
            </a:extLst>
          </p:cNvPr>
          <p:cNvSpPr>
            <a:spLocks noGrp="1"/>
          </p:cNvSpPr>
          <p:nvPr>
            <p:ph sz="quarter" idx="10"/>
          </p:nvPr>
        </p:nvSpPr>
        <p:spPr>
          <a:xfrm>
            <a:off x="1022420" y="2113808"/>
            <a:ext cx="4672702" cy="3613754"/>
          </a:xfrm>
        </p:spPr>
        <p:txBody>
          <a:bodyPr>
            <a:normAutofit/>
          </a:bodyPr>
          <a:lstStyle/>
          <a:p>
            <a:endParaRPr lang="en-AU" dirty="0"/>
          </a:p>
          <a:p>
            <a:pPr marL="173038" indent="0"/>
            <a:r>
              <a:rPr lang="en-AU" dirty="0"/>
              <a:t>How do you actively involve families and communities in your school? </a:t>
            </a:r>
          </a:p>
          <a:p>
            <a:endParaRPr lang="en-AU" dirty="0"/>
          </a:p>
          <a:p>
            <a:pPr marL="173038" indent="0"/>
            <a:r>
              <a:rPr lang="en-AU" dirty="0"/>
              <a:t>How do you communicate relevant information to your families and communities?</a:t>
            </a:r>
          </a:p>
        </p:txBody>
      </p:sp>
      <p:pic>
        <p:nvPicPr>
          <p:cNvPr id="6" name="Picture 5">
            <a:extLst>
              <a:ext uri="{FF2B5EF4-FFF2-40B4-BE49-F238E27FC236}">
                <a16:creationId xmlns:a16="http://schemas.microsoft.com/office/drawing/2014/main" id="{59023AEB-E551-4861-8D0D-45E517190E5C}"/>
              </a:ext>
            </a:extLst>
          </p:cNvPr>
          <p:cNvPicPr>
            <a:picLocks noChangeAspect="1"/>
          </p:cNvPicPr>
          <p:nvPr/>
        </p:nvPicPr>
        <p:blipFill>
          <a:blip r:embed="rId3"/>
          <a:stretch>
            <a:fillRect/>
          </a:stretch>
        </p:blipFill>
        <p:spPr>
          <a:xfrm>
            <a:off x="6319978" y="3442097"/>
            <a:ext cx="4672701" cy="2289623"/>
          </a:xfrm>
          <a:prstGeom prst="rect">
            <a:avLst/>
          </a:prstGeom>
          <a:noFill/>
        </p:spPr>
      </p:pic>
    </p:spTree>
    <p:extLst>
      <p:ext uri="{BB962C8B-B14F-4D97-AF65-F5344CB8AC3E}">
        <p14:creationId xmlns:p14="http://schemas.microsoft.com/office/powerpoint/2010/main" val="2488254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BCEC12-E493-480B-9734-6632A51578C4}"/>
              </a:ext>
            </a:extLst>
          </p:cNvPr>
          <p:cNvPicPr>
            <a:picLocks noChangeAspect="1"/>
          </p:cNvPicPr>
          <p:nvPr/>
        </p:nvPicPr>
        <p:blipFill>
          <a:blip r:embed="rId3"/>
          <a:stretch>
            <a:fillRect/>
          </a:stretch>
        </p:blipFill>
        <p:spPr>
          <a:xfrm>
            <a:off x="7004109" y="1185379"/>
            <a:ext cx="3304438" cy="4542183"/>
          </a:xfrm>
          <a:prstGeom prst="rect">
            <a:avLst/>
          </a:prstGeom>
          <a:noFill/>
        </p:spPr>
      </p:pic>
      <p:sp>
        <p:nvSpPr>
          <p:cNvPr id="5" name="Title 4">
            <a:extLst>
              <a:ext uri="{FF2B5EF4-FFF2-40B4-BE49-F238E27FC236}">
                <a16:creationId xmlns:a16="http://schemas.microsoft.com/office/drawing/2014/main" id="{9AD32E8B-8B75-4677-8CB9-2270E853ADA1}"/>
              </a:ext>
            </a:extLst>
          </p:cNvPr>
          <p:cNvSpPr>
            <a:spLocks noGrp="1"/>
          </p:cNvSpPr>
          <p:nvPr>
            <p:ph type="title"/>
          </p:nvPr>
        </p:nvSpPr>
        <p:spPr>
          <a:xfrm>
            <a:off x="1022737" y="1277454"/>
            <a:ext cx="4672702" cy="572135"/>
          </a:xfrm>
        </p:spPr>
        <p:txBody>
          <a:bodyPr anchor="b">
            <a:normAutofit/>
          </a:bodyPr>
          <a:lstStyle/>
          <a:p>
            <a:r>
              <a:rPr lang="en-AU" dirty="0"/>
              <a:t>Key elements of Standard 4 - </a:t>
            </a:r>
          </a:p>
        </p:txBody>
      </p:sp>
      <p:sp>
        <p:nvSpPr>
          <p:cNvPr id="6" name="Content Placeholder 5">
            <a:extLst>
              <a:ext uri="{FF2B5EF4-FFF2-40B4-BE49-F238E27FC236}">
                <a16:creationId xmlns:a16="http://schemas.microsoft.com/office/drawing/2014/main" id="{AB35ECD7-64FC-4CC1-BC12-235FF2DFDC81}"/>
              </a:ext>
            </a:extLst>
          </p:cNvPr>
          <p:cNvSpPr>
            <a:spLocks noGrp="1"/>
          </p:cNvSpPr>
          <p:nvPr>
            <p:ph sz="quarter" idx="10"/>
          </p:nvPr>
        </p:nvSpPr>
        <p:spPr>
          <a:xfrm>
            <a:off x="1022420" y="2113808"/>
            <a:ext cx="4672702" cy="3613754"/>
          </a:xfrm>
        </p:spPr>
        <p:txBody>
          <a:bodyPr>
            <a:normAutofit/>
          </a:bodyPr>
          <a:lstStyle/>
          <a:p>
            <a:pPr marL="173038" indent="0"/>
            <a:r>
              <a:rPr lang="en-AU" sz="3200" dirty="0"/>
              <a:t>Equity is upheld and diverse needs are taken into account </a:t>
            </a:r>
          </a:p>
        </p:txBody>
      </p:sp>
    </p:spTree>
    <p:extLst>
      <p:ext uri="{BB962C8B-B14F-4D97-AF65-F5344CB8AC3E}">
        <p14:creationId xmlns:p14="http://schemas.microsoft.com/office/powerpoint/2010/main" val="3028491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F69C6-DFD9-4646-8FCF-34508CDDB071}"/>
              </a:ext>
            </a:extLst>
          </p:cNvPr>
          <p:cNvSpPr>
            <a:spLocks noGrp="1"/>
          </p:cNvSpPr>
          <p:nvPr>
            <p:ph type="title"/>
          </p:nvPr>
        </p:nvSpPr>
        <p:spPr/>
        <p:txBody>
          <a:bodyPr>
            <a:normAutofit/>
          </a:bodyPr>
          <a:lstStyle/>
          <a:p>
            <a:r>
              <a:rPr lang="en-AU" dirty="0"/>
              <a:t>Overview</a:t>
            </a:r>
          </a:p>
        </p:txBody>
      </p:sp>
      <p:graphicFrame>
        <p:nvGraphicFramePr>
          <p:cNvPr id="5" name="Content Placeholder 2">
            <a:extLst>
              <a:ext uri="{FF2B5EF4-FFF2-40B4-BE49-F238E27FC236}">
                <a16:creationId xmlns:a16="http://schemas.microsoft.com/office/drawing/2014/main" id="{9CFCCB6A-2585-4C26-B852-3021A36D2C35}"/>
              </a:ext>
            </a:extLst>
          </p:cNvPr>
          <p:cNvGraphicFramePr>
            <a:graphicFrameLocks noGrp="1"/>
          </p:cNvGraphicFramePr>
          <p:nvPr>
            <p:ph idx="1"/>
            <p:extLst>
              <p:ext uri="{D42A27DB-BD31-4B8C-83A1-F6EECF244321}">
                <p14:modId xmlns:p14="http://schemas.microsoft.com/office/powerpoint/2010/main" val="18427655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2189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30FD8-744D-4A2B-AF7C-0337DFDC4CA0}"/>
              </a:ext>
            </a:extLst>
          </p:cNvPr>
          <p:cNvSpPr>
            <a:spLocks noGrp="1"/>
          </p:cNvSpPr>
          <p:nvPr>
            <p:ph type="ctrTitle"/>
          </p:nvPr>
        </p:nvSpPr>
        <p:spPr>
          <a:xfrm>
            <a:off x="1116496" y="1470990"/>
            <a:ext cx="5055704" cy="1224306"/>
          </a:xfrm>
        </p:spPr>
        <p:txBody>
          <a:bodyPr vert="horz" lIns="91440" tIns="45720" rIns="91440" bIns="45720" rtlCol="0" anchor="b">
            <a:normAutofit/>
          </a:bodyPr>
          <a:lstStyle/>
          <a:p>
            <a:r>
              <a:rPr lang="en-US" dirty="0"/>
              <a:t>Right people, right role, right knowledge</a:t>
            </a:r>
          </a:p>
        </p:txBody>
      </p:sp>
      <p:sp>
        <p:nvSpPr>
          <p:cNvPr id="9" name="Content Placeholder 8">
            <a:extLst>
              <a:ext uri="{FF2B5EF4-FFF2-40B4-BE49-F238E27FC236}">
                <a16:creationId xmlns:a16="http://schemas.microsoft.com/office/drawing/2014/main" id="{39DAA117-9C64-4D75-9B25-C12F4D0BA049}"/>
              </a:ext>
            </a:extLst>
          </p:cNvPr>
          <p:cNvSpPr>
            <a:spLocks noGrp="1"/>
          </p:cNvSpPr>
          <p:nvPr>
            <p:ph type="subTitle" idx="1"/>
          </p:nvPr>
        </p:nvSpPr>
        <p:spPr>
          <a:xfrm>
            <a:off x="1116496" y="2814809"/>
            <a:ext cx="5055704" cy="1009719"/>
          </a:xfrm>
        </p:spPr>
        <p:txBody>
          <a:bodyPr vert="horz" lIns="91440" tIns="45720" rIns="91440" bIns="45720" rtlCol="0">
            <a:normAutofit/>
          </a:bodyPr>
          <a:lstStyle/>
          <a:p>
            <a:pPr marL="0" indent="0">
              <a:buNone/>
            </a:pPr>
            <a:r>
              <a:rPr lang="en-US" dirty="0"/>
              <a:t>STANDARDS 5 &amp; 7</a:t>
            </a:r>
          </a:p>
        </p:txBody>
      </p:sp>
      <p:pic>
        <p:nvPicPr>
          <p:cNvPr id="5" name="Graphic 4" descr="Classroom">
            <a:extLst>
              <a:ext uri="{FF2B5EF4-FFF2-40B4-BE49-F238E27FC236}">
                <a16:creationId xmlns:a16="http://schemas.microsoft.com/office/drawing/2014/main" id="{575F6DC1-2104-4641-97D5-9698CA5E68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67291" y="1518424"/>
            <a:ext cx="3450566" cy="3833808"/>
          </a:xfrm>
          <a:prstGeom prst="rect">
            <a:avLst/>
          </a:prstGeom>
        </p:spPr>
      </p:pic>
    </p:spTree>
    <p:extLst>
      <p:ext uri="{BB962C8B-B14F-4D97-AF65-F5344CB8AC3E}">
        <p14:creationId xmlns:p14="http://schemas.microsoft.com/office/powerpoint/2010/main" val="3147073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47670-E911-413D-A5C0-BE908F06A41D}"/>
              </a:ext>
            </a:extLst>
          </p:cNvPr>
          <p:cNvSpPr>
            <a:spLocks noGrp="1"/>
          </p:cNvSpPr>
          <p:nvPr>
            <p:ph type="title"/>
          </p:nvPr>
        </p:nvSpPr>
        <p:spPr>
          <a:xfrm>
            <a:off x="1022420" y="1381994"/>
            <a:ext cx="4672702" cy="935189"/>
          </a:xfrm>
        </p:spPr>
        <p:txBody>
          <a:bodyPr/>
          <a:lstStyle/>
          <a:p>
            <a:br>
              <a:rPr lang="en-AU" dirty="0"/>
            </a:br>
            <a:br>
              <a:rPr lang="en-AU" dirty="0"/>
            </a:br>
            <a:r>
              <a:rPr lang="en-AU" dirty="0"/>
              <a:t>Key elements of Standard 5 -  People working with children are suitable and supported</a:t>
            </a:r>
          </a:p>
        </p:txBody>
      </p:sp>
      <p:sp>
        <p:nvSpPr>
          <p:cNvPr id="3" name="Content Placeholder 2">
            <a:extLst>
              <a:ext uri="{FF2B5EF4-FFF2-40B4-BE49-F238E27FC236}">
                <a16:creationId xmlns:a16="http://schemas.microsoft.com/office/drawing/2014/main" id="{D523C526-6C11-427D-A3F8-D5AC997F247B}"/>
              </a:ext>
            </a:extLst>
          </p:cNvPr>
          <p:cNvSpPr>
            <a:spLocks noGrp="1"/>
          </p:cNvSpPr>
          <p:nvPr>
            <p:ph sz="quarter" idx="10"/>
          </p:nvPr>
        </p:nvSpPr>
        <p:spPr>
          <a:xfrm>
            <a:off x="1022420" y="2775856"/>
            <a:ext cx="4672702" cy="2951705"/>
          </a:xfrm>
        </p:spPr>
        <p:txBody>
          <a:bodyPr/>
          <a:lstStyle/>
          <a:p>
            <a:pPr marL="173038" indent="0"/>
            <a:r>
              <a:rPr lang="en-AU" dirty="0"/>
              <a:t>Does our recruitment practice focus on child safety?</a:t>
            </a:r>
          </a:p>
          <a:p>
            <a:endParaRPr lang="en-AU" dirty="0"/>
          </a:p>
          <a:p>
            <a:pPr marL="173038" indent="0"/>
            <a:r>
              <a:rPr lang="en-AU" dirty="0"/>
              <a:t>Do all relevant staff have WWCC?</a:t>
            </a:r>
          </a:p>
          <a:p>
            <a:endParaRPr lang="en-AU" dirty="0"/>
          </a:p>
          <a:p>
            <a:pPr marL="173038" indent="0"/>
            <a:r>
              <a:rPr lang="en-AU" dirty="0"/>
              <a:t>How do we supervise and support staff to ensure child safe practices?</a:t>
            </a:r>
          </a:p>
        </p:txBody>
      </p:sp>
      <p:pic>
        <p:nvPicPr>
          <p:cNvPr id="5" name="Picture Placeholder 4">
            <a:extLst>
              <a:ext uri="{FF2B5EF4-FFF2-40B4-BE49-F238E27FC236}">
                <a16:creationId xmlns:a16="http://schemas.microsoft.com/office/drawing/2014/main" id="{86E9BF03-B777-4118-93B1-E397C275078E}"/>
              </a:ext>
            </a:extLst>
          </p:cNvPr>
          <p:cNvPicPr>
            <a:picLocks noGrp="1" noChangeAspect="1"/>
          </p:cNvPicPr>
          <p:nvPr>
            <p:ph type="pic" sz="quarter" idx="11"/>
          </p:nvPr>
        </p:nvPicPr>
        <p:blipFill rotWithShape="1">
          <a:blip r:embed="rId3"/>
          <a:srcRect l="11465" r="11465" b="5475"/>
          <a:stretch/>
        </p:blipFill>
        <p:spPr>
          <a:xfrm>
            <a:off x="6319978" y="1434075"/>
            <a:ext cx="4672701" cy="4293488"/>
          </a:xfrm>
          <a:prstGeom prst="rect">
            <a:avLst/>
          </a:prstGeom>
        </p:spPr>
      </p:pic>
    </p:spTree>
    <p:extLst>
      <p:ext uri="{BB962C8B-B14F-4D97-AF65-F5344CB8AC3E}">
        <p14:creationId xmlns:p14="http://schemas.microsoft.com/office/powerpoint/2010/main" val="1973895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F084F-F589-4431-9358-78FF69CD9F9A}"/>
              </a:ext>
            </a:extLst>
          </p:cNvPr>
          <p:cNvSpPr>
            <a:spLocks noGrp="1"/>
          </p:cNvSpPr>
          <p:nvPr>
            <p:ph type="title"/>
          </p:nvPr>
        </p:nvSpPr>
        <p:spPr>
          <a:xfrm>
            <a:off x="982980" y="365125"/>
            <a:ext cx="10515600" cy="572135"/>
          </a:xfrm>
        </p:spPr>
        <p:txBody>
          <a:bodyPr>
            <a:noAutofit/>
          </a:bodyPr>
          <a:lstStyle/>
          <a:p>
            <a:r>
              <a:rPr lang="en-AU" sz="2000" dirty="0"/>
              <a:t>Key Elements of Standard 7</a:t>
            </a:r>
            <a:r>
              <a:rPr lang="en-AU" sz="2000" b="0" dirty="0"/>
              <a:t>: Staff are equipped with the knowledge, skills and awareness to keep children safe through continual education and training</a:t>
            </a:r>
          </a:p>
        </p:txBody>
      </p:sp>
      <p:graphicFrame>
        <p:nvGraphicFramePr>
          <p:cNvPr id="5" name="Content Placeholder 2">
            <a:extLst>
              <a:ext uri="{FF2B5EF4-FFF2-40B4-BE49-F238E27FC236}">
                <a16:creationId xmlns:a16="http://schemas.microsoft.com/office/drawing/2014/main" id="{6F1C68EF-093A-4BB7-B680-A4DE6576FEC0}"/>
              </a:ext>
            </a:extLst>
          </p:cNvPr>
          <p:cNvGraphicFramePr>
            <a:graphicFrameLocks noGrp="1"/>
          </p:cNvGraphicFramePr>
          <p:nvPr>
            <p:ph sz="quarter" idx="10"/>
            <p:extLst>
              <p:ext uri="{D42A27DB-BD31-4B8C-83A1-F6EECF244321}">
                <p14:modId xmlns:p14="http://schemas.microsoft.com/office/powerpoint/2010/main" val="3599551758"/>
              </p:ext>
            </p:extLst>
          </p:nvPr>
        </p:nvGraphicFramePr>
        <p:xfrm>
          <a:off x="982663" y="1828800"/>
          <a:ext cx="10515600" cy="466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3501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30FD8-744D-4A2B-AF7C-0337DFDC4CA0}"/>
              </a:ext>
            </a:extLst>
          </p:cNvPr>
          <p:cNvSpPr>
            <a:spLocks noGrp="1"/>
          </p:cNvSpPr>
          <p:nvPr>
            <p:ph type="ctrTitle"/>
          </p:nvPr>
        </p:nvSpPr>
        <p:spPr>
          <a:xfrm>
            <a:off x="1116496" y="1470990"/>
            <a:ext cx="5055704" cy="1224306"/>
          </a:xfrm>
        </p:spPr>
        <p:txBody>
          <a:bodyPr vert="horz" lIns="91440" tIns="45720" rIns="91440" bIns="45720" rtlCol="0" anchor="b">
            <a:normAutofit/>
          </a:bodyPr>
          <a:lstStyle/>
          <a:p>
            <a:r>
              <a:rPr lang="en-US" dirty="0"/>
              <a:t>Systems, policies &amp; procedures</a:t>
            </a:r>
          </a:p>
        </p:txBody>
      </p:sp>
      <p:sp>
        <p:nvSpPr>
          <p:cNvPr id="9" name="Content Placeholder 8">
            <a:extLst>
              <a:ext uri="{FF2B5EF4-FFF2-40B4-BE49-F238E27FC236}">
                <a16:creationId xmlns:a16="http://schemas.microsoft.com/office/drawing/2014/main" id="{39DAA117-9C64-4D75-9B25-C12F4D0BA049}"/>
              </a:ext>
            </a:extLst>
          </p:cNvPr>
          <p:cNvSpPr>
            <a:spLocks noGrp="1"/>
          </p:cNvSpPr>
          <p:nvPr>
            <p:ph type="subTitle" idx="1"/>
          </p:nvPr>
        </p:nvSpPr>
        <p:spPr>
          <a:xfrm>
            <a:off x="1116496" y="2814809"/>
            <a:ext cx="5055704" cy="1009719"/>
          </a:xfrm>
        </p:spPr>
        <p:txBody>
          <a:bodyPr vert="horz" lIns="91440" tIns="45720" rIns="91440" bIns="45720" rtlCol="0">
            <a:normAutofit/>
          </a:bodyPr>
          <a:lstStyle/>
          <a:p>
            <a:pPr marL="0" indent="0">
              <a:buNone/>
            </a:pPr>
            <a:r>
              <a:rPr lang="en-US" dirty="0"/>
              <a:t>STANDARDS 6, 8 &amp; 10</a:t>
            </a:r>
          </a:p>
        </p:txBody>
      </p:sp>
      <p:pic>
        <p:nvPicPr>
          <p:cNvPr id="6" name="Graphic 5" descr="Hierarchy">
            <a:extLst>
              <a:ext uri="{FF2B5EF4-FFF2-40B4-BE49-F238E27FC236}">
                <a16:creationId xmlns:a16="http://schemas.microsoft.com/office/drawing/2014/main" id="{07065087-814E-42C6-AB98-C8BDD17E27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88662" y="1798096"/>
            <a:ext cx="3183658" cy="3183658"/>
          </a:xfrm>
          <a:prstGeom prst="rect">
            <a:avLst/>
          </a:prstGeom>
        </p:spPr>
      </p:pic>
    </p:spTree>
    <p:extLst>
      <p:ext uri="{BB962C8B-B14F-4D97-AF65-F5344CB8AC3E}">
        <p14:creationId xmlns:p14="http://schemas.microsoft.com/office/powerpoint/2010/main" val="3857058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027B7D-1AFB-4B64-B94F-937448BEA0CA}"/>
              </a:ext>
            </a:extLst>
          </p:cNvPr>
          <p:cNvSpPr>
            <a:spLocks noGrp="1"/>
          </p:cNvSpPr>
          <p:nvPr>
            <p:ph type="title"/>
          </p:nvPr>
        </p:nvSpPr>
        <p:spPr/>
        <p:txBody>
          <a:bodyPr/>
          <a:lstStyle/>
          <a:p>
            <a:r>
              <a:rPr lang="en-AU" dirty="0"/>
              <a:t>Key elements of Standard 6 </a:t>
            </a:r>
          </a:p>
        </p:txBody>
      </p:sp>
      <p:sp>
        <p:nvSpPr>
          <p:cNvPr id="6" name="Content Placeholder 5">
            <a:extLst>
              <a:ext uri="{FF2B5EF4-FFF2-40B4-BE49-F238E27FC236}">
                <a16:creationId xmlns:a16="http://schemas.microsoft.com/office/drawing/2014/main" id="{5F8A4F15-C7A7-4FED-9DFC-8C1EC22BB91D}"/>
              </a:ext>
            </a:extLst>
          </p:cNvPr>
          <p:cNvSpPr>
            <a:spLocks noGrp="1"/>
          </p:cNvSpPr>
          <p:nvPr>
            <p:ph sz="quarter" idx="10"/>
          </p:nvPr>
        </p:nvSpPr>
        <p:spPr/>
        <p:txBody>
          <a:bodyPr/>
          <a:lstStyle/>
          <a:p>
            <a:pPr marL="173038" indent="0" algn="ctr"/>
            <a:r>
              <a:rPr lang="en-AU" dirty="0"/>
              <a:t>Processes to respond to complaints of child abuse are child focused</a:t>
            </a:r>
          </a:p>
          <a:p>
            <a:endParaRPr lang="en-AU" dirty="0"/>
          </a:p>
          <a:p>
            <a:endParaRPr lang="en-AU" dirty="0"/>
          </a:p>
        </p:txBody>
      </p:sp>
      <p:pic>
        <p:nvPicPr>
          <p:cNvPr id="7" name="Picture 6">
            <a:extLst>
              <a:ext uri="{FF2B5EF4-FFF2-40B4-BE49-F238E27FC236}">
                <a16:creationId xmlns:a16="http://schemas.microsoft.com/office/drawing/2014/main" id="{CEC038B2-EFF5-4A04-9510-1B4B09F54D4A}"/>
              </a:ext>
            </a:extLst>
          </p:cNvPr>
          <p:cNvPicPr>
            <a:picLocks noChangeAspect="1"/>
          </p:cNvPicPr>
          <p:nvPr/>
        </p:nvPicPr>
        <p:blipFill>
          <a:blip r:embed="rId3"/>
          <a:stretch>
            <a:fillRect/>
          </a:stretch>
        </p:blipFill>
        <p:spPr>
          <a:xfrm>
            <a:off x="2166937" y="1863725"/>
            <a:ext cx="7858125" cy="4476750"/>
          </a:xfrm>
          <a:prstGeom prst="rect">
            <a:avLst/>
          </a:prstGeom>
        </p:spPr>
      </p:pic>
    </p:spTree>
    <p:extLst>
      <p:ext uri="{BB962C8B-B14F-4D97-AF65-F5344CB8AC3E}">
        <p14:creationId xmlns:p14="http://schemas.microsoft.com/office/powerpoint/2010/main" val="2685206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D32E8B-8B75-4677-8CB9-2270E853ADA1}"/>
              </a:ext>
            </a:extLst>
          </p:cNvPr>
          <p:cNvSpPr>
            <a:spLocks noGrp="1"/>
          </p:cNvSpPr>
          <p:nvPr>
            <p:ph type="title"/>
          </p:nvPr>
        </p:nvSpPr>
        <p:spPr>
          <a:xfrm>
            <a:off x="1022737" y="1277454"/>
            <a:ext cx="4672702" cy="572135"/>
          </a:xfrm>
        </p:spPr>
        <p:txBody>
          <a:bodyPr anchor="b">
            <a:normAutofit/>
          </a:bodyPr>
          <a:lstStyle/>
          <a:p>
            <a:r>
              <a:rPr lang="en-AU" dirty="0"/>
              <a:t>Key elements of Standard 8 </a:t>
            </a:r>
          </a:p>
        </p:txBody>
      </p:sp>
      <p:sp>
        <p:nvSpPr>
          <p:cNvPr id="6" name="Content Placeholder 5">
            <a:extLst>
              <a:ext uri="{FF2B5EF4-FFF2-40B4-BE49-F238E27FC236}">
                <a16:creationId xmlns:a16="http://schemas.microsoft.com/office/drawing/2014/main" id="{AB35ECD7-64FC-4CC1-BC12-235FF2DFDC81}"/>
              </a:ext>
            </a:extLst>
          </p:cNvPr>
          <p:cNvSpPr>
            <a:spLocks noGrp="1"/>
          </p:cNvSpPr>
          <p:nvPr>
            <p:ph sz="quarter" idx="10"/>
          </p:nvPr>
        </p:nvSpPr>
        <p:spPr>
          <a:xfrm>
            <a:off x="1022420" y="2113808"/>
            <a:ext cx="4672702" cy="3613754"/>
          </a:xfrm>
        </p:spPr>
        <p:txBody>
          <a:bodyPr>
            <a:normAutofit/>
          </a:bodyPr>
          <a:lstStyle/>
          <a:p>
            <a:pPr marL="173038" indent="0"/>
            <a:r>
              <a:rPr lang="en-AU" sz="3200" dirty="0"/>
              <a:t> </a:t>
            </a:r>
          </a:p>
          <a:p>
            <a:pPr marL="173038" indent="0"/>
            <a:r>
              <a:rPr lang="en-AU" sz="3200" dirty="0"/>
              <a:t>Physical and online environments minimise the opportunity for abuse to occur </a:t>
            </a:r>
          </a:p>
        </p:txBody>
      </p:sp>
      <p:pic>
        <p:nvPicPr>
          <p:cNvPr id="3" name="Picture 2">
            <a:extLst>
              <a:ext uri="{FF2B5EF4-FFF2-40B4-BE49-F238E27FC236}">
                <a16:creationId xmlns:a16="http://schemas.microsoft.com/office/drawing/2014/main" id="{8A6CC348-E849-4950-82DB-76AC68306D3D}"/>
              </a:ext>
            </a:extLst>
          </p:cNvPr>
          <p:cNvPicPr>
            <a:picLocks noChangeAspect="1"/>
          </p:cNvPicPr>
          <p:nvPr/>
        </p:nvPicPr>
        <p:blipFill>
          <a:blip r:embed="rId3"/>
          <a:stretch>
            <a:fillRect/>
          </a:stretch>
        </p:blipFill>
        <p:spPr>
          <a:xfrm>
            <a:off x="6096000" y="1277454"/>
            <a:ext cx="4729742" cy="4408098"/>
          </a:xfrm>
          <a:prstGeom prst="rect">
            <a:avLst/>
          </a:prstGeom>
        </p:spPr>
      </p:pic>
    </p:spTree>
    <p:extLst>
      <p:ext uri="{BB962C8B-B14F-4D97-AF65-F5344CB8AC3E}">
        <p14:creationId xmlns:p14="http://schemas.microsoft.com/office/powerpoint/2010/main" val="3108940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C7F95-A1F1-45AB-BBD8-C1D51C816833}"/>
              </a:ext>
            </a:extLst>
          </p:cNvPr>
          <p:cNvSpPr>
            <a:spLocks noGrp="1"/>
          </p:cNvSpPr>
          <p:nvPr>
            <p:ph type="title"/>
          </p:nvPr>
        </p:nvSpPr>
        <p:spPr>
          <a:xfrm>
            <a:off x="1022737" y="1069676"/>
            <a:ext cx="9380720" cy="1035170"/>
          </a:xfrm>
        </p:spPr>
        <p:txBody>
          <a:bodyPr/>
          <a:lstStyle/>
          <a:p>
            <a:pPr algn="ctr"/>
            <a:r>
              <a:rPr lang="en-AU" dirty="0"/>
              <a:t>Key elements of Standard 10 – policies &amp; procedures document how the institution is child safe</a:t>
            </a:r>
          </a:p>
        </p:txBody>
      </p:sp>
      <p:pic>
        <p:nvPicPr>
          <p:cNvPr id="6" name="Content Placeholder 5" descr="Diagram, text&#10;&#10;Description automatically generated">
            <a:extLst>
              <a:ext uri="{FF2B5EF4-FFF2-40B4-BE49-F238E27FC236}">
                <a16:creationId xmlns:a16="http://schemas.microsoft.com/office/drawing/2014/main" id="{A0263D2D-9ED0-4A8C-92FB-890DECA2ED21}"/>
              </a:ext>
            </a:extLst>
          </p:cNvPr>
          <p:cNvPicPr>
            <a:picLocks noGrp="1" noChangeAspect="1"/>
          </p:cNvPicPr>
          <p:nvPr>
            <p:ph sz="quarter" idx="10"/>
          </p:nvPr>
        </p:nvPicPr>
        <p:blipFill>
          <a:blip r:embed="rId3"/>
          <a:stretch>
            <a:fillRect/>
          </a:stretch>
        </p:blipFill>
        <p:spPr>
          <a:xfrm>
            <a:off x="1250171" y="2372670"/>
            <a:ext cx="9691658" cy="3289827"/>
          </a:xfrm>
        </p:spPr>
      </p:pic>
    </p:spTree>
    <p:extLst>
      <p:ext uri="{BB962C8B-B14F-4D97-AF65-F5344CB8AC3E}">
        <p14:creationId xmlns:p14="http://schemas.microsoft.com/office/powerpoint/2010/main" val="2010283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DFDA47BC-3069-47F5-8257-24B3B1F76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70957"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Graphic 6" descr="Group of people">
            <a:extLst>
              <a:ext uri="{FF2B5EF4-FFF2-40B4-BE49-F238E27FC236}">
                <a16:creationId xmlns:a16="http://schemas.microsoft.com/office/drawing/2014/main" id="{E9929B93-9815-4B21-A4D2-564B230117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03739" y="879458"/>
            <a:ext cx="1986278" cy="1986278"/>
          </a:xfrm>
          <a:prstGeom prst="rect">
            <a:avLst/>
          </a:prstGeom>
        </p:spPr>
      </p:pic>
      <p:sp>
        <p:nvSpPr>
          <p:cNvPr id="18" name="Rectangle 17">
            <a:extLst>
              <a:ext uri="{FF2B5EF4-FFF2-40B4-BE49-F238E27FC236}">
                <a16:creationId xmlns:a16="http://schemas.microsoft.com/office/drawing/2014/main" id="{7AE95D8F-9825-4222-8846-E3461598C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807551" y="463354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BA624707-A8F0-4C2A-923A-C342CDDD7BD4}"/>
              </a:ext>
            </a:extLst>
          </p:cNvPr>
          <p:cNvSpPr>
            <a:spLocks noGrp="1"/>
          </p:cNvSpPr>
          <p:nvPr>
            <p:ph type="title"/>
          </p:nvPr>
        </p:nvSpPr>
        <p:spPr>
          <a:xfrm>
            <a:off x="2052599" y="5738692"/>
            <a:ext cx="8354891" cy="670673"/>
          </a:xfrm>
        </p:spPr>
        <p:txBody>
          <a:bodyPr vert="horz" lIns="91440" tIns="45720" rIns="91440" bIns="45720" rtlCol="0" anchor="b">
            <a:normAutofit/>
          </a:bodyPr>
          <a:lstStyle/>
          <a:p>
            <a:pPr algn="ctr"/>
            <a:r>
              <a:rPr lang="en-US" sz="4000" dirty="0">
                <a:solidFill>
                  <a:srgbClr val="FF0000"/>
                </a:solidFill>
              </a:rPr>
              <a:t>ACTIVITY</a:t>
            </a:r>
          </a:p>
        </p:txBody>
      </p:sp>
      <p:pic>
        <p:nvPicPr>
          <p:cNvPr id="11" name="Graphic 10" descr="Hierarchy">
            <a:extLst>
              <a:ext uri="{FF2B5EF4-FFF2-40B4-BE49-F238E27FC236}">
                <a16:creationId xmlns:a16="http://schemas.microsoft.com/office/drawing/2014/main" id="{4D1805B0-7B16-44F6-83F9-68EA2284C0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85402" y="936768"/>
            <a:ext cx="1994604" cy="1994604"/>
          </a:xfrm>
          <a:prstGeom prst="rect">
            <a:avLst/>
          </a:prstGeom>
        </p:spPr>
      </p:pic>
      <p:pic>
        <p:nvPicPr>
          <p:cNvPr id="5" name="Content Placeholder 4" descr="Megaphone">
            <a:extLst>
              <a:ext uri="{FF2B5EF4-FFF2-40B4-BE49-F238E27FC236}">
                <a16:creationId xmlns:a16="http://schemas.microsoft.com/office/drawing/2014/main" id="{3C1A671F-E102-498B-8877-E37C17AE16EE}"/>
              </a:ext>
            </a:extLst>
          </p:cNvPr>
          <p:cNvPicPr>
            <a:picLocks noGrp="1" noChangeAspect="1"/>
          </p:cNvPicPr>
          <p:nvPr>
            <p:ph idx="1"/>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53168" y="988177"/>
            <a:ext cx="1985008" cy="1985008"/>
          </a:xfrm>
          <a:prstGeom prst="rect">
            <a:avLst/>
          </a:prstGeom>
        </p:spPr>
      </p:pic>
      <p:cxnSp>
        <p:nvCxnSpPr>
          <p:cNvPr id="20" name="Straight Connector 19">
            <a:extLst>
              <a:ext uri="{FF2B5EF4-FFF2-40B4-BE49-F238E27FC236}">
                <a16:creationId xmlns:a16="http://schemas.microsoft.com/office/drawing/2014/main" id="{942B920A-73AD-402A-8EEF-B88E1A9398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264"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0C9EB70-BC82-414A-BF8D-AD7FC67276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23572"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9" name="Graphic 8" descr="Classroom">
            <a:extLst>
              <a:ext uri="{FF2B5EF4-FFF2-40B4-BE49-F238E27FC236}">
                <a16:creationId xmlns:a16="http://schemas.microsoft.com/office/drawing/2014/main" id="{245D4ABD-7010-4CE7-AC65-C9D54E0D50D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30045" y="879458"/>
            <a:ext cx="1986279" cy="1986279"/>
          </a:xfrm>
          <a:prstGeom prst="rect">
            <a:avLst/>
          </a:prstGeom>
        </p:spPr>
      </p:pic>
      <p:cxnSp>
        <p:nvCxnSpPr>
          <p:cNvPr id="24" name="Straight Connector 23">
            <a:extLst>
              <a:ext uri="{FF2B5EF4-FFF2-40B4-BE49-F238E27FC236}">
                <a16:creationId xmlns:a16="http://schemas.microsoft.com/office/drawing/2014/main" id="{3217665F-0036-444A-8D4A-33AF36A36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0" y="573869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502A777-ACF1-48F2-8E2A-575CED5ADDF3}"/>
              </a:ext>
            </a:extLst>
          </p:cNvPr>
          <p:cNvSpPr txBox="1"/>
          <p:nvPr/>
        </p:nvSpPr>
        <p:spPr>
          <a:xfrm>
            <a:off x="1749777" y="2931372"/>
            <a:ext cx="1901568" cy="1477328"/>
          </a:xfrm>
          <a:prstGeom prst="rect">
            <a:avLst/>
          </a:prstGeom>
          <a:noFill/>
        </p:spPr>
        <p:txBody>
          <a:bodyPr wrap="square" rtlCol="0">
            <a:spAutoFit/>
          </a:bodyPr>
          <a:lstStyle/>
          <a:p>
            <a:pPr algn="ctr"/>
            <a:r>
              <a:rPr lang="en-AU" sz="1800" dirty="0"/>
              <a:t>Leadership, monitoring &amp; improvement</a:t>
            </a:r>
          </a:p>
          <a:p>
            <a:pPr algn="ctr"/>
            <a:endParaRPr lang="en-AU" sz="1800" dirty="0"/>
          </a:p>
          <a:p>
            <a:pPr algn="ctr"/>
            <a:r>
              <a:rPr lang="en-AU" sz="1800" b="1" dirty="0"/>
              <a:t>STANDARDS 1 &amp; 9</a:t>
            </a:r>
          </a:p>
        </p:txBody>
      </p:sp>
      <p:sp>
        <p:nvSpPr>
          <p:cNvPr id="19" name="TextBox 18">
            <a:extLst>
              <a:ext uri="{FF2B5EF4-FFF2-40B4-BE49-F238E27FC236}">
                <a16:creationId xmlns:a16="http://schemas.microsoft.com/office/drawing/2014/main" id="{B04BC4D0-CCCD-4A16-A2D4-11337A9B49A5}"/>
              </a:ext>
            </a:extLst>
          </p:cNvPr>
          <p:cNvSpPr txBox="1"/>
          <p:nvPr/>
        </p:nvSpPr>
        <p:spPr>
          <a:xfrm>
            <a:off x="4012150" y="2931372"/>
            <a:ext cx="1969457" cy="1477328"/>
          </a:xfrm>
          <a:prstGeom prst="rect">
            <a:avLst/>
          </a:prstGeom>
          <a:noFill/>
        </p:spPr>
        <p:txBody>
          <a:bodyPr wrap="square" rtlCol="0">
            <a:spAutoFit/>
          </a:bodyPr>
          <a:lstStyle/>
          <a:p>
            <a:pPr algn="ctr"/>
            <a:r>
              <a:rPr lang="en-AU" sz="1800" dirty="0"/>
              <a:t>Engaging with children, families &amp; communities</a:t>
            </a:r>
          </a:p>
          <a:p>
            <a:pPr algn="ctr"/>
            <a:endParaRPr lang="en-AU" sz="1800" dirty="0"/>
          </a:p>
          <a:p>
            <a:pPr algn="ctr"/>
            <a:r>
              <a:rPr lang="en-AU" sz="1800" b="1" dirty="0"/>
              <a:t>STANDARDS 2, 3, 4</a:t>
            </a:r>
          </a:p>
        </p:txBody>
      </p:sp>
      <p:sp>
        <p:nvSpPr>
          <p:cNvPr id="21" name="TextBox 20">
            <a:extLst>
              <a:ext uri="{FF2B5EF4-FFF2-40B4-BE49-F238E27FC236}">
                <a16:creationId xmlns:a16="http://schemas.microsoft.com/office/drawing/2014/main" id="{ABE11754-6456-4498-97F2-850ECD46F1C6}"/>
              </a:ext>
            </a:extLst>
          </p:cNvPr>
          <p:cNvSpPr txBox="1"/>
          <p:nvPr/>
        </p:nvSpPr>
        <p:spPr>
          <a:xfrm>
            <a:off x="6212924" y="2926279"/>
            <a:ext cx="1969457" cy="1477328"/>
          </a:xfrm>
          <a:prstGeom prst="rect">
            <a:avLst/>
          </a:prstGeom>
          <a:noFill/>
        </p:spPr>
        <p:txBody>
          <a:bodyPr wrap="square" rtlCol="0">
            <a:spAutoFit/>
          </a:bodyPr>
          <a:lstStyle/>
          <a:p>
            <a:pPr algn="ctr"/>
            <a:r>
              <a:rPr lang="en-AU" sz="1800" dirty="0"/>
              <a:t>Right people, right role, right knowledge</a:t>
            </a:r>
          </a:p>
          <a:p>
            <a:pPr algn="ctr"/>
            <a:endParaRPr lang="en-AU" sz="1800" dirty="0"/>
          </a:p>
          <a:p>
            <a:pPr algn="ctr"/>
            <a:r>
              <a:rPr lang="en-AU" sz="1800" b="1" dirty="0"/>
              <a:t>STANDARDS 5 &amp; 7</a:t>
            </a:r>
          </a:p>
        </p:txBody>
      </p:sp>
      <p:sp>
        <p:nvSpPr>
          <p:cNvPr id="23" name="TextBox 22">
            <a:extLst>
              <a:ext uri="{FF2B5EF4-FFF2-40B4-BE49-F238E27FC236}">
                <a16:creationId xmlns:a16="http://schemas.microsoft.com/office/drawing/2014/main" id="{E9D7C9A5-79D2-4C67-A820-629C6AA84038}"/>
              </a:ext>
            </a:extLst>
          </p:cNvPr>
          <p:cNvSpPr txBox="1"/>
          <p:nvPr/>
        </p:nvSpPr>
        <p:spPr>
          <a:xfrm>
            <a:off x="8417320" y="2926279"/>
            <a:ext cx="2132560" cy="1477328"/>
          </a:xfrm>
          <a:prstGeom prst="rect">
            <a:avLst/>
          </a:prstGeom>
          <a:noFill/>
        </p:spPr>
        <p:txBody>
          <a:bodyPr wrap="square" rtlCol="0">
            <a:spAutoFit/>
          </a:bodyPr>
          <a:lstStyle/>
          <a:p>
            <a:pPr algn="ctr"/>
            <a:r>
              <a:rPr lang="en-AU" sz="1800" dirty="0"/>
              <a:t>Systems, policies and procedures</a:t>
            </a:r>
          </a:p>
          <a:p>
            <a:pPr algn="ctr"/>
            <a:endParaRPr lang="en-AU" sz="1800" dirty="0"/>
          </a:p>
          <a:p>
            <a:pPr algn="ctr"/>
            <a:endParaRPr lang="en-AU" sz="1800" dirty="0"/>
          </a:p>
          <a:p>
            <a:pPr algn="ctr"/>
            <a:r>
              <a:rPr lang="en-AU" sz="1800" b="1" dirty="0"/>
              <a:t>STANDARDS 6, 8, 10</a:t>
            </a:r>
          </a:p>
        </p:txBody>
      </p:sp>
      <p:sp>
        <p:nvSpPr>
          <p:cNvPr id="4" name="Rectangle 3">
            <a:extLst>
              <a:ext uri="{FF2B5EF4-FFF2-40B4-BE49-F238E27FC236}">
                <a16:creationId xmlns:a16="http://schemas.microsoft.com/office/drawing/2014/main" id="{AD13C747-23E6-491D-AE7F-4DA77D86D4E4}"/>
              </a:ext>
            </a:extLst>
          </p:cNvPr>
          <p:cNvSpPr/>
          <p:nvPr/>
        </p:nvSpPr>
        <p:spPr>
          <a:xfrm>
            <a:off x="2656327" y="4588550"/>
            <a:ext cx="7113193" cy="1077218"/>
          </a:xfrm>
          <a:prstGeom prst="rect">
            <a:avLst/>
          </a:prstGeom>
        </p:spPr>
        <p:txBody>
          <a:bodyPr wrap="square">
            <a:spAutoFit/>
          </a:bodyPr>
          <a:lstStyle/>
          <a:p>
            <a:pPr algn="ctr"/>
            <a:r>
              <a:rPr lang="en-AU" sz="1600" dirty="0">
                <a:solidFill>
                  <a:schemeClr val="bg1"/>
                </a:solidFill>
              </a:rPr>
              <a:t>Your Role:</a:t>
            </a:r>
          </a:p>
          <a:p>
            <a:pPr algn="ctr"/>
            <a:r>
              <a:rPr lang="en-AU" sz="1600" dirty="0">
                <a:solidFill>
                  <a:schemeClr val="bg1"/>
                </a:solidFill>
              </a:rPr>
              <a:t>What are you doing already?</a:t>
            </a:r>
          </a:p>
          <a:p>
            <a:pPr algn="ctr"/>
            <a:r>
              <a:rPr lang="en-AU" sz="1600" dirty="0">
                <a:solidFill>
                  <a:schemeClr val="bg1"/>
                </a:solidFill>
              </a:rPr>
              <a:t>What does the NCSS mean to you in your role?</a:t>
            </a:r>
          </a:p>
          <a:p>
            <a:pPr algn="ctr"/>
            <a:r>
              <a:rPr lang="en-AU" sz="1600" dirty="0">
                <a:solidFill>
                  <a:schemeClr val="bg1"/>
                </a:solidFill>
              </a:rPr>
              <a:t>What will you takeaway that may be used to assist in improving practice?</a:t>
            </a:r>
          </a:p>
        </p:txBody>
      </p:sp>
    </p:spTree>
    <p:extLst>
      <p:ext uri="{BB962C8B-B14F-4D97-AF65-F5344CB8AC3E}">
        <p14:creationId xmlns:p14="http://schemas.microsoft.com/office/powerpoint/2010/main" val="486650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9E461-06E6-0F43-909E-B447E0AC7DBE}"/>
              </a:ext>
            </a:extLst>
          </p:cNvPr>
          <p:cNvSpPr>
            <a:spLocks noGrp="1"/>
          </p:cNvSpPr>
          <p:nvPr>
            <p:ph type="title"/>
          </p:nvPr>
        </p:nvSpPr>
        <p:spPr/>
        <p:txBody>
          <a:bodyPr/>
          <a:lstStyle/>
          <a:p>
            <a:r>
              <a:rPr lang="en-US" dirty="0">
                <a:latin typeface="Verdana" panose="020B0604030504040204" pitchFamily="34" charset="0"/>
                <a:ea typeface="Verdana" panose="020B0604030504040204" pitchFamily="34" charset="0"/>
              </a:rPr>
              <a:t>What does all this mean for CSBB?</a:t>
            </a:r>
          </a:p>
        </p:txBody>
      </p:sp>
      <p:sp>
        <p:nvSpPr>
          <p:cNvPr id="3" name="Content Placeholder 2">
            <a:extLst>
              <a:ext uri="{FF2B5EF4-FFF2-40B4-BE49-F238E27FC236}">
                <a16:creationId xmlns:a16="http://schemas.microsoft.com/office/drawing/2014/main" id="{6ED4198E-C923-9843-9908-ACC386D2D940}"/>
              </a:ext>
            </a:extLst>
          </p:cNvPr>
          <p:cNvSpPr>
            <a:spLocks noGrp="1"/>
          </p:cNvSpPr>
          <p:nvPr>
            <p:ph sz="quarter" idx="10"/>
          </p:nvPr>
        </p:nvSpPr>
        <p:spPr/>
        <p:txBody>
          <a:bodyPr/>
          <a:lstStyle/>
          <a:p>
            <a:pPr marL="342900" indent="-342900">
              <a:buFont typeface="Arial" panose="020B0604020202020204" pitchFamily="34" charset="0"/>
              <a:buChar char="•"/>
            </a:pPr>
            <a:r>
              <a:rPr lang="en-US" dirty="0">
                <a:latin typeface="Verdana" panose="020B0604030504040204" pitchFamily="34" charset="0"/>
                <a:ea typeface="Verdana" panose="020B0604030504040204" pitchFamily="34" charset="0"/>
              </a:rPr>
              <a:t>The three different types of Principles and Standards are relatively consistent – if we are compliant with one set</a:t>
            </a:r>
            <a:r>
              <a:rPr lang="en-US" dirty="0"/>
              <a:t>, </a:t>
            </a:r>
            <a:r>
              <a:rPr lang="en-US" dirty="0">
                <a:latin typeface="Verdana" panose="020B0604030504040204" pitchFamily="34" charset="0"/>
                <a:ea typeface="Verdana" panose="020B0604030504040204" pitchFamily="34" charset="0"/>
              </a:rPr>
              <a:t>we will most likely be compliant with all</a:t>
            </a:r>
          </a:p>
          <a:p>
            <a:pPr marL="342900" indent="-342900">
              <a:buFont typeface="Arial" panose="020B0604020202020204" pitchFamily="34" charset="0"/>
              <a:buChar char="•"/>
            </a:pPr>
            <a:r>
              <a:rPr lang="en-US" dirty="0">
                <a:latin typeface="Verdana" panose="020B0604030504040204" pitchFamily="34" charset="0"/>
                <a:ea typeface="Verdana" panose="020B0604030504040204" pitchFamily="34" charset="0"/>
              </a:rPr>
              <a:t>Essentially, we must adhere to the National Principles but will not be externally oversighted on these</a:t>
            </a:r>
          </a:p>
          <a:p>
            <a:pPr marL="342900" indent="-342900">
              <a:buFont typeface="Arial" panose="020B0604020202020204" pitchFamily="34" charset="0"/>
              <a:buChar char="•"/>
            </a:pPr>
            <a:r>
              <a:rPr lang="en-US" dirty="0"/>
              <a:t>We </a:t>
            </a:r>
            <a:r>
              <a:rPr lang="en-US" i="1" dirty="0"/>
              <a:t>will</a:t>
            </a:r>
            <a:r>
              <a:rPr lang="en-US" dirty="0"/>
              <a:t> be audited by the Office of the Children’s Guardian on the NSW Child Safe Standards commencing later this year or next year</a:t>
            </a:r>
          </a:p>
          <a:p>
            <a:pPr marL="342900" indent="-342900">
              <a:buFont typeface="Arial" panose="020B0604020202020204" pitchFamily="34" charset="0"/>
              <a:buChar char="•"/>
            </a:pPr>
            <a:r>
              <a:rPr lang="en-US" dirty="0">
                <a:latin typeface="Verdana" panose="020B0604030504040204" pitchFamily="34" charset="0"/>
                <a:ea typeface="Verdana" panose="020B0604030504040204" pitchFamily="34" charset="0"/>
              </a:rPr>
              <a:t>When CSBB s</a:t>
            </a:r>
            <a:r>
              <a:rPr lang="en-US" dirty="0"/>
              <a:t>igns up with ACSL we </a:t>
            </a:r>
            <a:r>
              <a:rPr lang="en-US" i="1" dirty="0"/>
              <a:t>will</a:t>
            </a:r>
            <a:r>
              <a:rPr lang="en-US" dirty="0"/>
              <a:t> also be audited against the National Catholic Safeguarding Standards</a:t>
            </a:r>
          </a:p>
          <a:p>
            <a:pPr marL="342900" indent="-342900">
              <a:buFont typeface="Arial" panose="020B0604020202020204" pitchFamily="34" charset="0"/>
              <a:buChar char="•"/>
            </a:pPr>
            <a:r>
              <a:rPr lang="en-US" dirty="0">
                <a:latin typeface="Verdana" panose="020B0604030504040204" pitchFamily="34" charset="0"/>
                <a:ea typeface="Verdana" panose="020B0604030504040204" pitchFamily="34" charset="0"/>
              </a:rPr>
              <a:t>During 2020 the Office for Safeguarding completed a s</a:t>
            </a:r>
            <a:r>
              <a:rPr lang="en-US" dirty="0"/>
              <a:t>elf-assessment against the National Catholic Safeguarding Standards</a:t>
            </a: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65346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B5B19-8F92-4B66-8FF3-00EAA9C8A77B}"/>
              </a:ext>
            </a:extLst>
          </p:cNvPr>
          <p:cNvSpPr>
            <a:spLocks noGrp="1"/>
          </p:cNvSpPr>
          <p:nvPr>
            <p:ph type="title"/>
          </p:nvPr>
        </p:nvSpPr>
        <p:spPr/>
        <p:txBody>
          <a:bodyPr>
            <a:normAutofit fontScale="90000"/>
          </a:bodyPr>
          <a:lstStyle/>
          <a:p>
            <a:r>
              <a:rPr lang="en-US" sz="3400" dirty="0"/>
              <a:t>The Structure of the NCSS Standards</a:t>
            </a:r>
          </a:p>
        </p:txBody>
      </p:sp>
      <p:graphicFrame>
        <p:nvGraphicFramePr>
          <p:cNvPr id="7" name="Content Placeholder 6">
            <a:extLst>
              <a:ext uri="{FF2B5EF4-FFF2-40B4-BE49-F238E27FC236}">
                <a16:creationId xmlns:a16="http://schemas.microsoft.com/office/drawing/2014/main" id="{7344CBDA-1846-4324-8465-270524D144F9}"/>
              </a:ext>
            </a:extLst>
          </p:cNvPr>
          <p:cNvGraphicFramePr>
            <a:graphicFrameLocks noGrp="1"/>
          </p:cNvGraphicFramePr>
          <p:nvPr>
            <p:ph sz="quarter" idx="10"/>
          </p:nvPr>
        </p:nvGraphicFramePr>
        <p:xfrm>
          <a:off x="1022350" y="2114550"/>
          <a:ext cx="4672013" cy="3613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5EC338B2-4FD5-47B2-9807-5EFB9D1B4AA8}"/>
              </a:ext>
            </a:extLst>
          </p:cNvPr>
          <p:cNvSpPr txBox="1"/>
          <p:nvPr/>
        </p:nvSpPr>
        <p:spPr>
          <a:xfrm>
            <a:off x="6149437" y="648133"/>
            <a:ext cx="4123939" cy="4616648"/>
          </a:xfrm>
          <a:prstGeom prst="rect">
            <a:avLst/>
          </a:prstGeom>
          <a:noFill/>
        </p:spPr>
        <p:txBody>
          <a:bodyPr wrap="square" rtlCol="0">
            <a:spAutoFit/>
          </a:bodyPr>
          <a:lstStyle/>
          <a:p>
            <a:endParaRPr lang="en-AU" b="1" dirty="0"/>
          </a:p>
          <a:p>
            <a:endParaRPr lang="en-AU" b="1" dirty="0"/>
          </a:p>
          <a:p>
            <a:r>
              <a:rPr lang="en-AU" b="1" dirty="0"/>
              <a:t>111 Indicators</a:t>
            </a:r>
          </a:p>
          <a:p>
            <a:pPr marL="285750" indent="-285750">
              <a:buFont typeface="Arial" panose="020B0604020202020204" pitchFamily="34" charset="0"/>
              <a:buChar char="•"/>
            </a:pPr>
            <a:r>
              <a:rPr lang="en-AU" sz="1400" dirty="0"/>
              <a:t>Practical demonstration of each criteria</a:t>
            </a:r>
          </a:p>
          <a:p>
            <a:pPr marL="285750" indent="-285750">
              <a:buFont typeface="Arial" panose="020B0604020202020204" pitchFamily="34" charset="0"/>
              <a:buChar char="•"/>
            </a:pPr>
            <a:r>
              <a:rPr lang="en-AU" sz="1400" dirty="0"/>
              <a:t>Will refine and change over time as we test effectiveness of each indicator to contribute to making children safe</a:t>
            </a:r>
          </a:p>
          <a:p>
            <a:pPr marL="285750" indent="-285750">
              <a:buFont typeface="Arial" panose="020B0604020202020204" pitchFamily="34" charset="0"/>
              <a:buChar char="•"/>
            </a:pPr>
            <a:endParaRPr lang="en-AU" dirty="0"/>
          </a:p>
          <a:p>
            <a:r>
              <a:rPr lang="en-AU" b="1" dirty="0"/>
              <a:t>49 Criteria</a:t>
            </a:r>
          </a:p>
          <a:p>
            <a:pPr marL="285750" indent="-285750">
              <a:buFont typeface="Arial" panose="020B0604020202020204" pitchFamily="34" charset="0"/>
              <a:buChar char="•"/>
            </a:pPr>
            <a:r>
              <a:rPr lang="en-AU" sz="1400" dirty="0"/>
              <a:t>Elements considered to contribute to the achievement of the Standard</a:t>
            </a:r>
          </a:p>
          <a:p>
            <a:pPr marL="285750" indent="-285750">
              <a:buFont typeface="Arial" panose="020B0604020202020204" pitchFamily="34" charset="0"/>
              <a:buChar char="•"/>
            </a:pPr>
            <a:r>
              <a:rPr lang="en-AU" sz="1400" dirty="0"/>
              <a:t>Articulated by the Royal Commission, National Children’s Commissioner and ACSL</a:t>
            </a:r>
          </a:p>
          <a:p>
            <a:endParaRPr lang="en-AU" dirty="0"/>
          </a:p>
          <a:p>
            <a:r>
              <a:rPr lang="en-AU" b="1" dirty="0"/>
              <a:t>10 Standards</a:t>
            </a:r>
          </a:p>
          <a:p>
            <a:pPr marL="285750" indent="-285750">
              <a:buFont typeface="Arial" panose="020B0604020202020204" pitchFamily="34" charset="0"/>
              <a:buChar char="•"/>
            </a:pPr>
            <a:r>
              <a:rPr lang="en-AU" sz="1400" dirty="0"/>
              <a:t>Researched by the Royal Commission</a:t>
            </a:r>
          </a:p>
          <a:p>
            <a:pPr marL="285750" indent="-285750">
              <a:buFont typeface="Arial" panose="020B0604020202020204" pitchFamily="34" charset="0"/>
              <a:buChar char="•"/>
            </a:pPr>
            <a:r>
              <a:rPr lang="en-AU" sz="1400" dirty="0"/>
              <a:t>Reinforced by the National Principles for  Child Safe Organisations</a:t>
            </a:r>
          </a:p>
          <a:p>
            <a:pPr marL="285750" indent="-285750">
              <a:buFont typeface="Arial" panose="020B0604020202020204" pitchFamily="34" charset="0"/>
              <a:buChar char="•"/>
            </a:pPr>
            <a:r>
              <a:rPr lang="en-AU" sz="1400" dirty="0"/>
              <a:t>In  alignment with the NSW Child Safe Standards</a:t>
            </a:r>
          </a:p>
        </p:txBody>
      </p:sp>
    </p:spTree>
    <p:extLst>
      <p:ext uri="{BB962C8B-B14F-4D97-AF65-F5344CB8AC3E}">
        <p14:creationId xmlns:p14="http://schemas.microsoft.com/office/powerpoint/2010/main" val="2545346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9E461-06E6-0F43-909E-B447E0AC7DBE}"/>
              </a:ext>
            </a:extLst>
          </p:cNvPr>
          <p:cNvSpPr>
            <a:spLocks noGrp="1"/>
          </p:cNvSpPr>
          <p:nvPr>
            <p:ph type="title"/>
          </p:nvPr>
        </p:nvSpPr>
        <p:spPr/>
        <p:txBody>
          <a:bodyPr/>
          <a:lstStyle/>
          <a:p>
            <a:r>
              <a:rPr lang="en-US" dirty="0"/>
              <a:t>Why are the Child Safe Standards necessary? </a:t>
            </a:r>
          </a:p>
        </p:txBody>
      </p:sp>
      <p:sp>
        <p:nvSpPr>
          <p:cNvPr id="3" name="Content Placeholder 2">
            <a:extLst>
              <a:ext uri="{FF2B5EF4-FFF2-40B4-BE49-F238E27FC236}">
                <a16:creationId xmlns:a16="http://schemas.microsoft.com/office/drawing/2014/main" id="{6ED4198E-C923-9843-9908-ACC386D2D940}"/>
              </a:ext>
            </a:extLst>
          </p:cNvPr>
          <p:cNvSpPr>
            <a:spLocks noGrp="1"/>
          </p:cNvSpPr>
          <p:nvPr>
            <p:ph sz="quarter" idx="10"/>
          </p:nvPr>
        </p:nvSpPr>
        <p:spPr/>
        <p:txBody>
          <a:bodyPr/>
          <a:lstStyle/>
          <a:p>
            <a:pPr marL="0" indent="0"/>
            <a:endParaRPr lang="en-US" dirty="0"/>
          </a:p>
          <a:p>
            <a:pPr marL="0" indent="0" algn="just"/>
            <a:r>
              <a:rPr lang="en-AU" dirty="0">
                <a:solidFill>
                  <a:schemeClr val="accent1">
                    <a:lumMod val="75000"/>
                  </a:schemeClr>
                </a:solidFill>
              </a:rPr>
              <a:t>The Child Safe Standards recommended by the Royal Commission into Institutional Responses to Child Sexual Abuse provide a </a:t>
            </a:r>
            <a:r>
              <a:rPr lang="en-AU" b="1" dirty="0">
                <a:solidFill>
                  <a:schemeClr val="accent1">
                    <a:lumMod val="75000"/>
                  </a:schemeClr>
                </a:solidFill>
              </a:rPr>
              <a:t>framework so organisations can create cultures and adopt strategies to keep children safe from harm</a:t>
            </a:r>
            <a:r>
              <a:rPr lang="en-AU" dirty="0">
                <a:solidFill>
                  <a:schemeClr val="accent1">
                    <a:lumMod val="75000"/>
                  </a:schemeClr>
                </a:solidFill>
              </a:rPr>
              <a:t>. </a:t>
            </a:r>
          </a:p>
          <a:p>
            <a:pPr marL="0" indent="0"/>
            <a:endParaRPr lang="en-AU" dirty="0">
              <a:solidFill>
                <a:schemeClr val="accent1">
                  <a:lumMod val="75000"/>
                </a:schemeClr>
              </a:solidFill>
            </a:endParaRPr>
          </a:p>
          <a:p>
            <a:pPr marL="0" indent="0"/>
            <a:endParaRPr lang="en-US" dirty="0">
              <a:solidFill>
                <a:schemeClr val="accent1">
                  <a:lumMod val="75000"/>
                </a:schemeClr>
              </a:solidFill>
            </a:endParaRPr>
          </a:p>
          <a:p>
            <a:pPr marL="0" indent="0"/>
            <a:r>
              <a:rPr lang="en-US" dirty="0"/>
              <a:t>						“Policies and procedures are 							not enough on their own 							to protect children from harm”</a:t>
            </a:r>
          </a:p>
        </p:txBody>
      </p:sp>
      <p:pic>
        <p:nvPicPr>
          <p:cNvPr id="6" name="Picture 5" descr="A picture containing person, people&#10;&#10;Description automatically generated">
            <a:extLst>
              <a:ext uri="{FF2B5EF4-FFF2-40B4-BE49-F238E27FC236}">
                <a16:creationId xmlns:a16="http://schemas.microsoft.com/office/drawing/2014/main" id="{E46D60DA-882C-4088-8A92-48A67CD7D230}"/>
              </a:ext>
            </a:extLst>
          </p:cNvPr>
          <p:cNvPicPr>
            <a:picLocks noChangeAspect="1"/>
          </p:cNvPicPr>
          <p:nvPr/>
        </p:nvPicPr>
        <p:blipFill>
          <a:blip r:embed="rId3"/>
          <a:stretch>
            <a:fillRect/>
          </a:stretch>
        </p:blipFill>
        <p:spPr>
          <a:xfrm>
            <a:off x="1138687" y="3182163"/>
            <a:ext cx="4405223" cy="3310712"/>
          </a:xfrm>
          <a:prstGeom prst="rect">
            <a:avLst/>
          </a:prstGeom>
        </p:spPr>
      </p:pic>
    </p:spTree>
    <p:extLst>
      <p:ext uri="{BB962C8B-B14F-4D97-AF65-F5344CB8AC3E}">
        <p14:creationId xmlns:p14="http://schemas.microsoft.com/office/powerpoint/2010/main" val="316790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ECB4F-F233-4DB8-B0A9-B3BEAA5FC18C}"/>
              </a:ext>
            </a:extLst>
          </p:cNvPr>
          <p:cNvSpPr>
            <a:spLocks noGrp="1"/>
          </p:cNvSpPr>
          <p:nvPr>
            <p:ph type="title"/>
          </p:nvPr>
        </p:nvSpPr>
        <p:spPr>
          <a:xfrm>
            <a:off x="1022736" y="1277454"/>
            <a:ext cx="7155105" cy="572135"/>
          </a:xfrm>
        </p:spPr>
        <p:txBody>
          <a:bodyPr/>
          <a:lstStyle/>
          <a:p>
            <a:r>
              <a:rPr lang="en-AU" dirty="0"/>
              <a:t>CSBB audit against NCSS indicators</a:t>
            </a:r>
          </a:p>
        </p:txBody>
      </p:sp>
      <p:sp>
        <p:nvSpPr>
          <p:cNvPr id="3" name="Content Placeholder 2">
            <a:extLst>
              <a:ext uri="{FF2B5EF4-FFF2-40B4-BE49-F238E27FC236}">
                <a16:creationId xmlns:a16="http://schemas.microsoft.com/office/drawing/2014/main" id="{B9C2C942-1F92-431E-B58F-0637CF67C19E}"/>
              </a:ext>
            </a:extLst>
          </p:cNvPr>
          <p:cNvSpPr>
            <a:spLocks noGrp="1"/>
          </p:cNvSpPr>
          <p:nvPr>
            <p:ph sz="quarter" idx="10"/>
          </p:nvPr>
        </p:nvSpPr>
        <p:spPr/>
        <p:txBody>
          <a:bodyPr/>
          <a:lstStyle/>
          <a:p>
            <a:pPr marL="173038" indent="0"/>
            <a:r>
              <a:rPr lang="en-AU" dirty="0">
                <a:solidFill>
                  <a:schemeClr val="tx1"/>
                </a:solidFill>
              </a:rPr>
              <a:t>Out of the 111 indicators, 94 are relevant to CSBB. </a:t>
            </a:r>
          </a:p>
          <a:p>
            <a:pPr marL="173038" indent="0"/>
            <a:endParaRPr lang="en-AU" dirty="0">
              <a:solidFill>
                <a:schemeClr val="tx1"/>
              </a:solidFill>
            </a:endParaRPr>
          </a:p>
          <a:p>
            <a:pPr marL="173038" indent="0"/>
            <a:r>
              <a:rPr lang="en-AU" dirty="0">
                <a:solidFill>
                  <a:schemeClr val="tx1"/>
                </a:solidFill>
              </a:rPr>
              <a:t>Pleasingly, CSBB was compliant across all 94 indicators.</a:t>
            </a:r>
          </a:p>
          <a:p>
            <a:pPr marL="173038" indent="0"/>
            <a:endParaRPr lang="en-AU" dirty="0">
              <a:solidFill>
                <a:schemeClr val="tx1"/>
              </a:solidFill>
            </a:endParaRPr>
          </a:p>
          <a:p>
            <a:pPr marL="173038" indent="0"/>
            <a:r>
              <a:rPr lang="en-AU" dirty="0">
                <a:solidFill>
                  <a:schemeClr val="tx1"/>
                </a:solidFill>
              </a:rPr>
              <a:t>Specifically, 83 indicators have been rated as ‘managed and measured’ and 11 have been scored as ‘defined and developed’. </a:t>
            </a:r>
          </a:p>
          <a:p>
            <a:endParaRPr lang="en-AU" dirty="0"/>
          </a:p>
        </p:txBody>
      </p:sp>
      <p:graphicFrame>
        <p:nvGraphicFramePr>
          <p:cNvPr id="5" name="Picture Placeholder 4">
            <a:extLst>
              <a:ext uri="{FF2B5EF4-FFF2-40B4-BE49-F238E27FC236}">
                <a16:creationId xmlns:a16="http://schemas.microsoft.com/office/drawing/2014/main" id="{B810254D-827B-468C-A7DF-71F4A4744F53}"/>
              </a:ext>
            </a:extLst>
          </p:cNvPr>
          <p:cNvGraphicFramePr>
            <a:graphicFrameLocks noGrp="1"/>
          </p:cNvGraphicFramePr>
          <p:nvPr>
            <p:ph type="pic" sz="quarter" idx="11"/>
            <p:extLst>
              <p:ext uri="{D42A27DB-BD31-4B8C-83A1-F6EECF244321}">
                <p14:modId xmlns:p14="http://schemas.microsoft.com/office/powerpoint/2010/main" val="2266062587"/>
              </p:ext>
            </p:extLst>
          </p:nvPr>
        </p:nvGraphicFramePr>
        <p:xfrm>
          <a:off x="6245525" y="966158"/>
          <a:ext cx="5072332" cy="50378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4092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FB9F482-C1F0-41A7-BD7E-3731D9A7412B}"/>
              </a:ext>
            </a:extLst>
          </p:cNvPr>
          <p:cNvSpPr>
            <a:spLocks noGrp="1"/>
          </p:cNvSpPr>
          <p:nvPr>
            <p:ph idx="1"/>
          </p:nvPr>
        </p:nvSpPr>
        <p:spPr>
          <a:xfrm>
            <a:off x="2048741" y="1208015"/>
            <a:ext cx="7886700" cy="4729958"/>
          </a:xfrm>
        </p:spPr>
        <p:txBody>
          <a:bodyPr>
            <a:normAutofit/>
          </a:bodyPr>
          <a:lstStyle/>
          <a:p>
            <a:pPr marL="0" indent="0" algn="ctr">
              <a:buNone/>
            </a:pPr>
            <a:r>
              <a:rPr lang="en-AU" sz="1800" dirty="0"/>
              <a:t>All Church Authorities that enter a Service Agreement with ACSL will be subject to audit over a 3 year cycle.</a:t>
            </a:r>
          </a:p>
          <a:p>
            <a:pPr marL="0" indent="0" algn="ctr">
              <a:buNone/>
            </a:pPr>
            <a:endParaRPr lang="en-AU" sz="1800" dirty="0"/>
          </a:p>
          <a:p>
            <a:pPr marL="0" indent="0" algn="ctr">
              <a:buNone/>
            </a:pPr>
            <a:endParaRPr lang="en-AU" sz="1800" dirty="0"/>
          </a:p>
        </p:txBody>
      </p:sp>
      <p:sp>
        <p:nvSpPr>
          <p:cNvPr id="25" name="Rectangle 2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5E8D75-B185-4C2E-A244-5348C240B166}"/>
              </a:ext>
            </a:extLst>
          </p:cNvPr>
          <p:cNvSpPr>
            <a:spLocks noGrp="1"/>
          </p:cNvSpPr>
          <p:nvPr>
            <p:ph type="title"/>
          </p:nvPr>
        </p:nvSpPr>
        <p:spPr/>
        <p:txBody>
          <a:bodyPr/>
          <a:lstStyle/>
          <a:p>
            <a:pPr algn="ctr"/>
            <a:r>
              <a:rPr lang="en-AU" dirty="0"/>
              <a:t>									</a:t>
            </a:r>
            <a:br>
              <a:rPr lang="en-AU" dirty="0"/>
            </a:br>
            <a:r>
              <a:rPr lang="en-AU" dirty="0"/>
              <a:t>														</a:t>
            </a:r>
            <a:r>
              <a:rPr lang="en-AU" dirty="0">
                <a:latin typeface="Verdana" panose="020B0604030504040204" pitchFamily="34" charset="0"/>
                <a:ea typeface="Verdana" panose="020B0604030504040204" pitchFamily="34" charset="0"/>
              </a:rPr>
              <a:t>ACSL Audit Framework</a:t>
            </a:r>
          </a:p>
        </p:txBody>
      </p:sp>
      <p:graphicFrame>
        <p:nvGraphicFramePr>
          <p:cNvPr id="5" name="Diagram 4">
            <a:extLst>
              <a:ext uri="{FF2B5EF4-FFF2-40B4-BE49-F238E27FC236}">
                <a16:creationId xmlns:a16="http://schemas.microsoft.com/office/drawing/2014/main" id="{8D79ED38-8B54-4514-A95C-81F8FBF76321}"/>
              </a:ext>
            </a:extLst>
          </p:cNvPr>
          <p:cNvGraphicFramePr/>
          <p:nvPr>
            <p:extLst>
              <p:ext uri="{D42A27DB-BD31-4B8C-83A1-F6EECF244321}">
                <p14:modId xmlns:p14="http://schemas.microsoft.com/office/powerpoint/2010/main" val="2296869428"/>
              </p:ext>
            </p:extLst>
          </p:nvPr>
        </p:nvGraphicFramePr>
        <p:xfrm>
          <a:off x="643467" y="1782981"/>
          <a:ext cx="10905066"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4104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7958D-C8D9-4FE5-B8C3-3D37E13ADFF7}"/>
              </a:ext>
            </a:extLst>
          </p:cNvPr>
          <p:cNvSpPr>
            <a:spLocks noGrp="1"/>
          </p:cNvSpPr>
          <p:nvPr>
            <p:ph type="title"/>
          </p:nvPr>
        </p:nvSpPr>
        <p:spPr/>
        <p:txBody>
          <a:bodyPr/>
          <a:lstStyle/>
          <a:p>
            <a:pPr algn="ctr"/>
            <a:br>
              <a:rPr lang="en-AU" dirty="0"/>
            </a:br>
            <a:r>
              <a:rPr lang="en-AU" dirty="0"/>
              <a:t>Office for Safeguarding</a:t>
            </a:r>
            <a:br>
              <a:rPr lang="en-AU" dirty="0"/>
            </a:br>
            <a:r>
              <a:rPr lang="en-AU" dirty="0"/>
              <a:t>http://csochildprotection.weebly.com/</a:t>
            </a:r>
            <a:br>
              <a:rPr lang="en-AU" dirty="0"/>
            </a:br>
            <a:r>
              <a:rPr lang="en-AU" dirty="0"/>
              <a:t>Phone: 9847 0618</a:t>
            </a:r>
            <a:br>
              <a:rPr lang="en-AU" dirty="0"/>
            </a:br>
            <a:br>
              <a:rPr lang="en-AU" dirty="0"/>
            </a:br>
            <a:r>
              <a:rPr lang="en-AU" dirty="0"/>
              <a:t>Questions?</a:t>
            </a:r>
            <a:br>
              <a:rPr lang="en-AU" dirty="0"/>
            </a:br>
            <a:r>
              <a:rPr lang="en-AU" dirty="0"/>
              <a:t> </a:t>
            </a:r>
          </a:p>
        </p:txBody>
      </p:sp>
    </p:spTree>
    <p:extLst>
      <p:ext uri="{BB962C8B-B14F-4D97-AF65-F5344CB8AC3E}">
        <p14:creationId xmlns:p14="http://schemas.microsoft.com/office/powerpoint/2010/main" val="2697370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FC96EFE-5C5E-4EF8-8E91-7CBB13209F4D}"/>
              </a:ext>
            </a:extLst>
          </p:cNvPr>
          <p:cNvPicPr>
            <a:picLocks noGrp="1" noChangeAspect="1"/>
          </p:cNvPicPr>
          <p:nvPr>
            <p:ph sz="quarter" idx="10"/>
          </p:nvPr>
        </p:nvPicPr>
        <p:blipFill>
          <a:blip r:embed="rId3"/>
          <a:stretch>
            <a:fillRect/>
          </a:stretch>
        </p:blipFill>
        <p:spPr>
          <a:xfrm>
            <a:off x="1381895" y="492125"/>
            <a:ext cx="9428209" cy="5380038"/>
          </a:xfrm>
          <a:prstGeom prst="rect">
            <a:avLst/>
          </a:prstGeom>
        </p:spPr>
      </p:pic>
    </p:spTree>
    <p:extLst>
      <p:ext uri="{BB962C8B-B14F-4D97-AF65-F5344CB8AC3E}">
        <p14:creationId xmlns:p14="http://schemas.microsoft.com/office/powerpoint/2010/main" val="543159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ndParaRPr>
          </a:p>
        </p:txBody>
      </p:sp>
      <p:sp>
        <p:nvSpPr>
          <p:cNvPr id="2" name="Title 1">
            <a:extLst>
              <a:ext uri="{FF2B5EF4-FFF2-40B4-BE49-F238E27FC236}">
                <a16:creationId xmlns:a16="http://schemas.microsoft.com/office/drawing/2014/main" id="{A2291B6C-157A-4EDA-ABFE-258645F39DED}"/>
              </a:ext>
            </a:extLst>
          </p:cNvPr>
          <p:cNvSpPr>
            <a:spLocks noGrp="1"/>
          </p:cNvSpPr>
          <p:nvPr>
            <p:ph type="ctrTitle"/>
          </p:nvPr>
        </p:nvSpPr>
        <p:spPr>
          <a:xfrm>
            <a:off x="4763933" y="3827844"/>
            <a:ext cx="6766405" cy="1168188"/>
          </a:xfrm>
        </p:spPr>
        <p:txBody>
          <a:bodyPr vert="horz" lIns="91440" tIns="45720" rIns="91440" bIns="45720" rtlCol="0" anchor="b">
            <a:normAutofit/>
          </a:bodyPr>
          <a:lstStyle/>
          <a:p>
            <a:pPr algn="ctr"/>
            <a:r>
              <a:rPr lang="en-US" sz="3800" dirty="0">
                <a:solidFill>
                  <a:srgbClr val="FFFFFE"/>
                </a:solidFill>
                <a:latin typeface="+mj-lt"/>
                <a:ea typeface="+mj-ea"/>
                <a:cs typeface="+mj-cs"/>
              </a:rPr>
              <a:t>Our Commitment to Safeguarding</a:t>
            </a:r>
          </a:p>
        </p:txBody>
      </p:sp>
      <p:sp>
        <p:nvSpPr>
          <p:cNvPr id="3" name="Subtitle 2">
            <a:extLst>
              <a:ext uri="{FF2B5EF4-FFF2-40B4-BE49-F238E27FC236}">
                <a16:creationId xmlns:a16="http://schemas.microsoft.com/office/drawing/2014/main" id="{FBA5E479-DA8D-413A-A2F2-73ADEA27820B}"/>
              </a:ext>
            </a:extLst>
          </p:cNvPr>
          <p:cNvSpPr>
            <a:spLocks noGrp="1"/>
          </p:cNvSpPr>
          <p:nvPr>
            <p:ph type="subTitle" idx="1"/>
          </p:nvPr>
        </p:nvSpPr>
        <p:spPr>
          <a:xfrm>
            <a:off x="4763933" y="5088106"/>
            <a:ext cx="6766405" cy="1168189"/>
          </a:xfrm>
        </p:spPr>
        <p:txBody>
          <a:bodyPr vert="horz" lIns="91440" tIns="45720" rIns="91440" bIns="45720" rtlCol="0">
            <a:normAutofit/>
          </a:bodyPr>
          <a:lstStyle/>
          <a:p>
            <a:pPr algn="ctr"/>
            <a:endParaRPr lang="en-US" sz="2400" dirty="0">
              <a:solidFill>
                <a:srgbClr val="FFFFFE"/>
              </a:solidFill>
              <a:latin typeface="+mn-lt"/>
              <a:ea typeface="+mn-ea"/>
              <a:cs typeface="+mn-cs"/>
            </a:endParaRPr>
          </a:p>
          <a:p>
            <a:pPr algn="ctr"/>
            <a:r>
              <a:rPr lang="en-US" sz="2400" dirty="0">
                <a:solidFill>
                  <a:srgbClr val="FFFFFE"/>
                </a:solidFill>
                <a:latin typeface="+mn-lt"/>
                <a:ea typeface="+mn-ea"/>
                <a:cs typeface="+mn-cs"/>
              </a:rPr>
              <a:t>Commitment Statement Card</a:t>
            </a:r>
          </a:p>
        </p:txBody>
      </p:sp>
      <p:sp>
        <p:nvSpPr>
          <p:cNvPr id="23" name="Freeform: Shape 22">
            <a:extLst>
              <a:ext uri="{FF2B5EF4-FFF2-40B4-BE49-F238E27FC236}">
                <a16:creationId xmlns:a16="http://schemas.microsoft.com/office/drawing/2014/main" id="{EBF4792E-DF83-4D24-9924-01EC30A32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8512"/>
            <a:ext cx="3952259" cy="5932172"/>
          </a:xfrm>
          <a:custGeom>
            <a:avLst/>
            <a:gdLst>
              <a:gd name="connsiteX0" fmla="*/ 986173 w 3952259"/>
              <a:gd name="connsiteY0" fmla="*/ 0 h 5932172"/>
              <a:gd name="connsiteX1" fmla="*/ 3952259 w 3952259"/>
              <a:gd name="connsiteY1" fmla="*/ 2966086 h 5932172"/>
              <a:gd name="connsiteX2" fmla="*/ 986173 w 3952259"/>
              <a:gd name="connsiteY2" fmla="*/ 5932172 h 5932172"/>
              <a:gd name="connsiteX3" fmla="*/ 104150 w 3952259"/>
              <a:gd name="connsiteY3" fmla="*/ 5798823 h 5932172"/>
              <a:gd name="connsiteX4" fmla="*/ 0 w 3952259"/>
              <a:gd name="connsiteY4" fmla="*/ 5760704 h 5932172"/>
              <a:gd name="connsiteX5" fmla="*/ 0 w 3952259"/>
              <a:gd name="connsiteY5" fmla="*/ 171469 h 5932172"/>
              <a:gd name="connsiteX6" fmla="*/ 104150 w 3952259"/>
              <a:gd name="connsiteY6" fmla="*/ 133350 h 5932172"/>
              <a:gd name="connsiteX7" fmla="*/ 986173 w 3952259"/>
              <a:gd name="connsiteY7" fmla="*/ 0 h 59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2259" h="5932172">
                <a:moveTo>
                  <a:pt x="986173" y="0"/>
                </a:moveTo>
                <a:cubicBezTo>
                  <a:pt x="2624297" y="0"/>
                  <a:pt x="3952259" y="1327962"/>
                  <a:pt x="3952259" y="2966086"/>
                </a:cubicBezTo>
                <a:cubicBezTo>
                  <a:pt x="3952259" y="4604210"/>
                  <a:pt x="2624297" y="5932172"/>
                  <a:pt x="986173" y="5932172"/>
                </a:cubicBezTo>
                <a:cubicBezTo>
                  <a:pt x="679025" y="5932172"/>
                  <a:pt x="382781" y="5885486"/>
                  <a:pt x="104150" y="5798823"/>
                </a:cubicBezTo>
                <a:lnTo>
                  <a:pt x="0" y="5760704"/>
                </a:lnTo>
                <a:lnTo>
                  <a:pt x="0" y="171469"/>
                </a:lnTo>
                <a:lnTo>
                  <a:pt x="104150" y="133350"/>
                </a:lnTo>
                <a:cubicBezTo>
                  <a:pt x="382781" y="46686"/>
                  <a:pt x="679025" y="0"/>
                  <a:pt x="9861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15837328-A57C-47AA-B520-C83F4A6BD1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8125" y="0"/>
            <a:ext cx="4475748" cy="3256337"/>
          </a:xfrm>
          <a:custGeom>
            <a:avLst/>
            <a:gdLst>
              <a:gd name="connsiteX0" fmla="*/ 246861 w 4475748"/>
              <a:gd name="connsiteY0" fmla="*/ 0 h 3256337"/>
              <a:gd name="connsiteX1" fmla="*/ 4228888 w 4475748"/>
              <a:gd name="connsiteY1" fmla="*/ 0 h 3256337"/>
              <a:gd name="connsiteX2" fmla="*/ 4299885 w 4475748"/>
              <a:gd name="connsiteY2" fmla="*/ 147382 h 3256337"/>
              <a:gd name="connsiteX3" fmla="*/ 4475748 w 4475748"/>
              <a:gd name="connsiteY3" fmla="*/ 1018463 h 3256337"/>
              <a:gd name="connsiteX4" fmla="*/ 2237874 w 4475748"/>
              <a:gd name="connsiteY4" fmla="*/ 3256337 h 3256337"/>
              <a:gd name="connsiteX5" fmla="*/ 0 w 4475748"/>
              <a:gd name="connsiteY5" fmla="*/ 1018463 h 3256337"/>
              <a:gd name="connsiteX6" fmla="*/ 175863 w 4475748"/>
              <a:gd name="connsiteY6" fmla="*/ 147382 h 325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748" h="3256337">
                <a:moveTo>
                  <a:pt x="246861" y="0"/>
                </a:moveTo>
                <a:lnTo>
                  <a:pt x="4228888" y="0"/>
                </a:lnTo>
                <a:lnTo>
                  <a:pt x="4299885" y="147382"/>
                </a:lnTo>
                <a:cubicBezTo>
                  <a:pt x="4413128" y="415117"/>
                  <a:pt x="4475748" y="709477"/>
                  <a:pt x="4475748" y="1018463"/>
                </a:cubicBezTo>
                <a:cubicBezTo>
                  <a:pt x="4475748" y="2254407"/>
                  <a:pt x="3473818" y="3256337"/>
                  <a:pt x="2237874" y="3256337"/>
                </a:cubicBezTo>
                <a:cubicBezTo>
                  <a:pt x="1001930" y="3256337"/>
                  <a:pt x="0" y="2254407"/>
                  <a:pt x="0" y="1018463"/>
                </a:cubicBezTo>
                <a:cubicBezTo>
                  <a:pt x="0" y="709477"/>
                  <a:pt x="62621" y="415117"/>
                  <a:pt x="175863" y="1473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Arc 26">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580241">
            <a:off x="-1784401" y="613620"/>
            <a:ext cx="6199926" cy="6199926"/>
          </a:xfrm>
          <a:prstGeom prst="arc">
            <a:avLst>
              <a:gd name="adj1" fmla="val 14455503"/>
              <a:gd name="adj2" fmla="val 18389131"/>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0BCB975-51D2-4991-9C7A-2559356E0F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818" y="1024128"/>
            <a:ext cx="2642706" cy="4553712"/>
          </a:xfrm>
          <a:custGeom>
            <a:avLst/>
            <a:gdLst/>
            <a:ahLst/>
            <a:cxnLst/>
            <a:rect l="l" t="t" r="r" b="b"/>
            <a:pathLst>
              <a:path w="2487175" h="2487175">
                <a:moveTo>
                  <a:pt x="67328" y="0"/>
                </a:moveTo>
                <a:lnTo>
                  <a:pt x="2419847" y="0"/>
                </a:lnTo>
                <a:cubicBezTo>
                  <a:pt x="2457031" y="0"/>
                  <a:pt x="2487175" y="30144"/>
                  <a:pt x="2487175" y="67328"/>
                </a:cubicBezTo>
                <a:lnTo>
                  <a:pt x="2487175" y="2419847"/>
                </a:lnTo>
                <a:cubicBezTo>
                  <a:pt x="2487175" y="2457031"/>
                  <a:pt x="2457031" y="2487175"/>
                  <a:pt x="2419847" y="2487175"/>
                </a:cubicBezTo>
                <a:lnTo>
                  <a:pt x="67328" y="2487175"/>
                </a:lnTo>
                <a:cubicBezTo>
                  <a:pt x="30144" y="2487175"/>
                  <a:pt x="0" y="2457031"/>
                  <a:pt x="0" y="2419847"/>
                </a:cubicBezTo>
                <a:lnTo>
                  <a:pt x="0" y="67328"/>
                </a:lnTo>
                <a:cubicBezTo>
                  <a:pt x="0" y="30144"/>
                  <a:pt x="30144" y="0"/>
                  <a:pt x="67328" y="0"/>
                </a:cubicBezTo>
                <a:close/>
              </a:path>
            </a:pathLst>
          </a:custGeom>
        </p:spPr>
      </p:pic>
      <p:sp>
        <p:nvSpPr>
          <p:cNvPr id="29" name="Freeform: Shape 28">
            <a:extLst>
              <a:ext uri="{FF2B5EF4-FFF2-40B4-BE49-F238E27FC236}">
                <a16:creationId xmlns:a16="http://schemas.microsoft.com/office/drawing/2014/main" id="{8A03A6A2-7849-4179-B68F-C11DDDB23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1078" y="0"/>
            <a:ext cx="3440922" cy="3674631"/>
          </a:xfrm>
          <a:custGeom>
            <a:avLst/>
            <a:gdLst>
              <a:gd name="connsiteX0" fmla="*/ 523074 w 3440922"/>
              <a:gd name="connsiteY0" fmla="*/ 0 h 3674631"/>
              <a:gd name="connsiteX1" fmla="*/ 3440922 w 3440922"/>
              <a:gd name="connsiteY1" fmla="*/ 0 h 3674631"/>
              <a:gd name="connsiteX2" fmla="*/ 3440922 w 3440922"/>
              <a:gd name="connsiteY2" fmla="*/ 3321701 h 3674631"/>
              <a:gd name="connsiteX3" fmla="*/ 3304578 w 3440922"/>
              <a:gd name="connsiteY3" fmla="*/ 3404532 h 3674631"/>
              <a:gd name="connsiteX4" fmla="*/ 2237874 w 3440922"/>
              <a:gd name="connsiteY4" fmla="*/ 3674631 h 3674631"/>
              <a:gd name="connsiteX5" fmla="*/ 0 w 3440922"/>
              <a:gd name="connsiteY5" fmla="*/ 1436757 h 3674631"/>
              <a:gd name="connsiteX6" fmla="*/ 511022 w 3440922"/>
              <a:gd name="connsiteY6" fmla="*/ 13261 h 367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0922" h="3674631">
                <a:moveTo>
                  <a:pt x="523074" y="0"/>
                </a:moveTo>
                <a:lnTo>
                  <a:pt x="3440922" y="0"/>
                </a:lnTo>
                <a:lnTo>
                  <a:pt x="3440922" y="3321701"/>
                </a:lnTo>
                <a:lnTo>
                  <a:pt x="3304578" y="3404532"/>
                </a:lnTo>
                <a:cubicBezTo>
                  <a:pt x="2987486" y="3576786"/>
                  <a:pt x="2624107" y="3674631"/>
                  <a:pt x="2237874" y="3674631"/>
                </a:cubicBezTo>
                <a:cubicBezTo>
                  <a:pt x="1001930" y="3674631"/>
                  <a:pt x="0" y="2672701"/>
                  <a:pt x="0" y="1436757"/>
                </a:cubicBezTo>
                <a:cubicBezTo>
                  <a:pt x="0" y="896032"/>
                  <a:pt x="191776" y="400098"/>
                  <a:pt x="511022" y="1326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descr="A screenshot of a cell phone&#10;&#10;Description generated with very high confidence">
            <a:extLst>
              <a:ext uri="{FF2B5EF4-FFF2-40B4-BE49-F238E27FC236}">
                <a16:creationId xmlns:a16="http://schemas.microsoft.com/office/drawing/2014/main" id="{C77BA759-255B-44DF-828E-013FB41BF234}"/>
              </a:ext>
            </a:extLst>
          </p:cNvPr>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791" r="791"/>
          <a:stretch>
            <a:fillRect/>
          </a:stretch>
        </p:blipFill>
        <p:spPr>
          <a:xfrm>
            <a:off x="4545945" y="0"/>
            <a:ext cx="2915973" cy="2654632"/>
          </a:xfrm>
          <a:custGeom>
            <a:avLst/>
            <a:gdLst/>
            <a:ahLst/>
            <a:cxnLst/>
            <a:rect l="l" t="t" r="r" b="b"/>
            <a:pathLst>
              <a:path w="2028107" h="1916009">
                <a:moveTo>
                  <a:pt x="35370" y="0"/>
                </a:moveTo>
                <a:lnTo>
                  <a:pt x="1992737" y="0"/>
                </a:lnTo>
                <a:cubicBezTo>
                  <a:pt x="2012271" y="0"/>
                  <a:pt x="2028107" y="15836"/>
                  <a:pt x="2028107" y="35370"/>
                </a:cubicBezTo>
                <a:lnTo>
                  <a:pt x="2028107" y="1880639"/>
                </a:lnTo>
                <a:cubicBezTo>
                  <a:pt x="2028107" y="1900173"/>
                  <a:pt x="2012271" y="1916009"/>
                  <a:pt x="1992737" y="1916009"/>
                </a:cubicBezTo>
                <a:lnTo>
                  <a:pt x="35370" y="1916009"/>
                </a:lnTo>
                <a:cubicBezTo>
                  <a:pt x="15836" y="1916009"/>
                  <a:pt x="0" y="1900173"/>
                  <a:pt x="0" y="1880639"/>
                </a:cubicBezTo>
                <a:lnTo>
                  <a:pt x="0" y="35370"/>
                </a:lnTo>
                <a:cubicBezTo>
                  <a:pt x="0" y="15836"/>
                  <a:pt x="15836" y="0"/>
                  <a:pt x="35370" y="0"/>
                </a:cubicBezTo>
                <a:close/>
              </a:path>
            </a:pathLst>
          </a:custGeom>
        </p:spPr>
      </p:pic>
      <p:pic>
        <p:nvPicPr>
          <p:cNvPr id="13" name="Picture 12">
            <a:extLst>
              <a:ext uri="{FF2B5EF4-FFF2-40B4-BE49-F238E27FC236}">
                <a16:creationId xmlns:a16="http://schemas.microsoft.com/office/drawing/2014/main" id="{4E77B89E-7D5B-4059-B530-296E09215788}"/>
              </a:ext>
            </a:extLst>
          </p:cNvPr>
          <p:cNvPicPr/>
          <p:nvPr/>
        </p:nvPicPr>
        <p:blipFill>
          <a:blip r:embed="rId5">
            <a:extLst>
              <a:ext uri="{28A0092B-C50C-407E-A947-70E740481C1C}">
                <a14:useLocalDpi xmlns:a14="http://schemas.microsoft.com/office/drawing/2010/main" val="0"/>
              </a:ext>
            </a:extLst>
          </a:blip>
          <a:stretch>
            <a:fillRect/>
          </a:stretch>
        </p:blipFill>
        <p:spPr bwMode="auto">
          <a:xfrm>
            <a:off x="9045109" y="866592"/>
            <a:ext cx="3146891" cy="1523152"/>
          </a:xfrm>
          <a:custGeom>
            <a:avLst/>
            <a:gdLst/>
            <a:ahLst/>
            <a:cxnLst/>
            <a:rect l="l" t="t" r="r" b="b"/>
            <a:pathLst>
              <a:path w="2028107" h="1916009">
                <a:moveTo>
                  <a:pt x="35370" y="0"/>
                </a:moveTo>
                <a:lnTo>
                  <a:pt x="1992737" y="0"/>
                </a:lnTo>
                <a:cubicBezTo>
                  <a:pt x="2012271" y="0"/>
                  <a:pt x="2028107" y="15836"/>
                  <a:pt x="2028107" y="35370"/>
                </a:cubicBezTo>
                <a:lnTo>
                  <a:pt x="2028107" y="1880639"/>
                </a:lnTo>
                <a:cubicBezTo>
                  <a:pt x="2028107" y="1900173"/>
                  <a:pt x="2012271" y="1916009"/>
                  <a:pt x="1992737" y="1916009"/>
                </a:cubicBezTo>
                <a:lnTo>
                  <a:pt x="35370" y="1916009"/>
                </a:lnTo>
                <a:cubicBezTo>
                  <a:pt x="15836" y="1916009"/>
                  <a:pt x="0" y="1900173"/>
                  <a:pt x="0" y="1880639"/>
                </a:cubicBezTo>
                <a:lnTo>
                  <a:pt x="0" y="35370"/>
                </a:lnTo>
                <a:cubicBezTo>
                  <a:pt x="0" y="15836"/>
                  <a:pt x="15836" y="0"/>
                  <a:pt x="35370" y="0"/>
                </a:cubicBezTo>
                <a:close/>
              </a:path>
            </a:pathLst>
          </a:custGeom>
          <a:noFill/>
        </p:spPr>
      </p:pic>
      <p:sp>
        <p:nvSpPr>
          <p:cNvPr id="6" name="Rectangle 5">
            <a:extLst>
              <a:ext uri="{FF2B5EF4-FFF2-40B4-BE49-F238E27FC236}">
                <a16:creationId xmlns:a16="http://schemas.microsoft.com/office/drawing/2014/main" id="{40D56B9E-CF22-4DB4-9867-CAED0E8A1D14}"/>
              </a:ext>
            </a:extLst>
          </p:cNvPr>
          <p:cNvSpPr/>
          <p:nvPr/>
        </p:nvSpPr>
        <p:spPr>
          <a:xfrm>
            <a:off x="7413632" y="5944757"/>
            <a:ext cx="1642566" cy="400110"/>
          </a:xfrm>
          <a:prstGeom prst="rect">
            <a:avLst/>
          </a:prstGeom>
        </p:spPr>
        <p:txBody>
          <a:bodyPr wrap="none">
            <a:spAutoFit/>
          </a:bodyPr>
          <a:lstStyle/>
          <a:p>
            <a:r>
              <a:rPr lang="en-AU" sz="2000" b="1" dirty="0">
                <a:solidFill>
                  <a:schemeClr val="bg1"/>
                </a:solidFill>
                <a:hlinkClick r:id="rId6">
                  <a:extLst>
                    <a:ext uri="{A12FA001-AC4F-418D-AE19-62706E023703}">
                      <ahyp:hlinkClr xmlns:ahyp="http://schemas.microsoft.com/office/drawing/2018/hyperlinkcolor" val="tx"/>
                    </a:ext>
                  </a:extLst>
                </a:hlinkClick>
              </a:rPr>
              <a:t>Keep Me Safe</a:t>
            </a:r>
            <a:endParaRPr lang="en-AU" sz="2000" b="1" dirty="0">
              <a:solidFill>
                <a:schemeClr val="bg1"/>
              </a:solidFill>
            </a:endParaRPr>
          </a:p>
        </p:txBody>
      </p:sp>
    </p:spTree>
    <p:extLst>
      <p:ext uri="{BB962C8B-B14F-4D97-AF65-F5344CB8AC3E}">
        <p14:creationId xmlns:p14="http://schemas.microsoft.com/office/powerpoint/2010/main" val="220516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CE7DE2-BB6C-4151-B500-451FF03EC627}"/>
              </a:ext>
            </a:extLst>
          </p:cNvPr>
          <p:cNvSpPr>
            <a:spLocks noGrp="1"/>
          </p:cNvSpPr>
          <p:nvPr>
            <p:ph type="title"/>
          </p:nvPr>
        </p:nvSpPr>
        <p:spPr/>
        <p:txBody>
          <a:bodyPr>
            <a:normAutofit fontScale="90000"/>
          </a:bodyPr>
          <a:lstStyle/>
          <a:p>
            <a:r>
              <a:rPr lang="en-AU" dirty="0"/>
              <a:t>Historical events leading to the formation of the National Principles for Child Safe Organisations</a:t>
            </a:r>
          </a:p>
        </p:txBody>
      </p:sp>
      <p:graphicFrame>
        <p:nvGraphicFramePr>
          <p:cNvPr id="10" name="Content Placeholder 9">
            <a:extLst>
              <a:ext uri="{FF2B5EF4-FFF2-40B4-BE49-F238E27FC236}">
                <a16:creationId xmlns:a16="http://schemas.microsoft.com/office/drawing/2014/main" id="{AE20E2D1-9FFD-4CAE-9F87-6C0C1FB2B19F}"/>
              </a:ext>
            </a:extLst>
          </p:cNvPr>
          <p:cNvGraphicFramePr>
            <a:graphicFrameLocks noGrp="1"/>
          </p:cNvGraphicFramePr>
          <p:nvPr>
            <p:ph sz="quarter" idx="10"/>
            <p:extLst>
              <p:ext uri="{D42A27DB-BD31-4B8C-83A1-F6EECF244321}">
                <p14:modId xmlns:p14="http://schemas.microsoft.com/office/powerpoint/2010/main" val="3332820873"/>
              </p:ext>
            </p:extLst>
          </p:nvPr>
        </p:nvGraphicFramePr>
        <p:xfrm>
          <a:off x="513347" y="2261937"/>
          <a:ext cx="11534274" cy="3609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1432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27BACF-E24D-466F-85C6-56DDC4905E9C}"/>
              </a:ext>
            </a:extLst>
          </p:cNvPr>
          <p:cNvSpPr>
            <a:spLocks noGrp="1"/>
          </p:cNvSpPr>
          <p:nvPr>
            <p:ph type="title"/>
          </p:nvPr>
        </p:nvSpPr>
        <p:spPr>
          <a:xfrm>
            <a:off x="1171381" y="1253113"/>
            <a:ext cx="4036334" cy="3447223"/>
          </a:xfrm>
        </p:spPr>
        <p:txBody>
          <a:bodyPr vert="horz" lIns="91440" tIns="45720" rIns="91440" bIns="45720" rtlCol="0" anchor="t">
            <a:normAutofit fontScale="90000"/>
          </a:bodyPr>
          <a:lstStyle/>
          <a:p>
            <a:r>
              <a:rPr lang="en-US" sz="3800" dirty="0"/>
              <a:t>National Principles for Child Safe Organisations</a:t>
            </a:r>
            <a:br>
              <a:rPr lang="en-US" sz="3800" dirty="0"/>
            </a:br>
            <a:br>
              <a:rPr lang="en-US" sz="3800" dirty="0"/>
            </a:br>
            <a:r>
              <a:rPr lang="en-US" sz="2000" dirty="0"/>
              <a:t>Aim to provide </a:t>
            </a:r>
            <a:r>
              <a:rPr lang="en-US" sz="2000" b="1" dirty="0"/>
              <a:t>a nationally consistent approach </a:t>
            </a:r>
            <a:r>
              <a:rPr lang="en-US" sz="2000" dirty="0"/>
              <a:t>to creating</a:t>
            </a:r>
            <a:r>
              <a:rPr lang="en-US" sz="2000" b="1" dirty="0"/>
              <a:t> organisational cultures that foster child safety and wellbeing </a:t>
            </a:r>
            <a:r>
              <a:rPr lang="en-US" sz="2000" dirty="0"/>
              <a:t>across all sectors in Australia. </a:t>
            </a:r>
          </a:p>
        </p:txBody>
      </p:sp>
      <p:grpSp>
        <p:nvGrpSpPr>
          <p:cNvPr id="16" name="Group 1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7" name="Rectangle 1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close up of text on a white background&#10;&#10;Description generated with high confidence">
            <a:extLst>
              <a:ext uri="{FF2B5EF4-FFF2-40B4-BE49-F238E27FC236}">
                <a16:creationId xmlns:a16="http://schemas.microsoft.com/office/drawing/2014/main" id="{B9F10E8D-59BD-43E7-B32F-4C944A4FBD8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792" r="2" b="2"/>
          <a:stretch/>
        </p:blipFill>
        <p:spPr>
          <a:xfrm>
            <a:off x="5922492" y="666728"/>
            <a:ext cx="5536001" cy="5465791"/>
          </a:xfrm>
          <a:prstGeom prst="rect">
            <a:avLst/>
          </a:prstGeom>
        </p:spPr>
      </p:pic>
    </p:spTree>
    <p:extLst>
      <p:ext uri="{BB962C8B-B14F-4D97-AF65-F5344CB8AC3E}">
        <p14:creationId xmlns:p14="http://schemas.microsoft.com/office/powerpoint/2010/main" val="415341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776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C98B5B19-8F92-4B66-8FF3-00EAA9C8A77B}"/>
              </a:ext>
            </a:extLst>
          </p:cNvPr>
          <p:cNvSpPr>
            <a:spLocks noGrp="1"/>
          </p:cNvSpPr>
          <p:nvPr>
            <p:ph type="title"/>
          </p:nvPr>
        </p:nvSpPr>
        <p:spPr>
          <a:xfrm>
            <a:off x="2029678" y="2466477"/>
            <a:ext cx="2743200" cy="2887579"/>
          </a:xfrm>
        </p:spPr>
        <p:txBody>
          <a:bodyPr vert="horz" lIns="91440" tIns="45720" rIns="91440" bIns="45720" rtlCol="0" anchor="b">
            <a:normAutofit fontScale="90000"/>
          </a:bodyPr>
          <a:lstStyle/>
          <a:p>
            <a:pPr algn="ctr"/>
            <a:br>
              <a:rPr lang="en-US" sz="3300" kern="1200" dirty="0">
                <a:solidFill>
                  <a:srgbClr val="FFFFFF"/>
                </a:solidFill>
                <a:latin typeface="+mj-lt"/>
                <a:ea typeface="+mj-ea"/>
                <a:cs typeface="+mj-cs"/>
              </a:rPr>
            </a:br>
            <a:r>
              <a:rPr lang="en-US" sz="3300" kern="1200" dirty="0">
                <a:solidFill>
                  <a:srgbClr val="FFFFFF"/>
                </a:solidFill>
                <a:latin typeface="+mj-lt"/>
                <a:ea typeface="+mj-ea"/>
                <a:cs typeface="+mj-cs"/>
              </a:rPr>
              <a:t>The 10 National Catholic Safeguarding Standards (NCSS)</a:t>
            </a:r>
            <a:br>
              <a:rPr lang="en-US" sz="3300" kern="1200" dirty="0">
                <a:solidFill>
                  <a:srgbClr val="FFFFFF"/>
                </a:solidFill>
                <a:latin typeface="+mj-lt"/>
                <a:ea typeface="+mj-ea"/>
                <a:cs typeface="+mj-cs"/>
              </a:rPr>
            </a:br>
            <a:br>
              <a:rPr lang="en-US" sz="3300" kern="1200" dirty="0">
                <a:solidFill>
                  <a:srgbClr val="FFFFFF"/>
                </a:solidFill>
                <a:latin typeface="+mj-lt"/>
                <a:ea typeface="+mj-ea"/>
                <a:cs typeface="+mj-cs"/>
              </a:rPr>
            </a:br>
            <a:r>
              <a:rPr lang="en-US" sz="2000" kern="1200" dirty="0">
                <a:solidFill>
                  <a:srgbClr val="FFFFFF"/>
                </a:solidFill>
                <a:latin typeface="+mj-lt"/>
                <a:ea typeface="+mj-ea"/>
                <a:cs typeface="+mj-cs"/>
              </a:rPr>
              <a:t>developed by ACSL</a:t>
            </a:r>
            <a:br>
              <a:rPr lang="en-US" sz="3300" kern="1200" dirty="0">
                <a:solidFill>
                  <a:srgbClr val="FFFFFF"/>
                </a:solidFill>
                <a:latin typeface="+mj-lt"/>
                <a:ea typeface="+mj-ea"/>
                <a:cs typeface="+mj-cs"/>
              </a:rPr>
            </a:br>
            <a:br>
              <a:rPr lang="en-US" sz="3300" kern="1200" dirty="0">
                <a:solidFill>
                  <a:srgbClr val="FFFFFF"/>
                </a:solidFill>
                <a:latin typeface="+mj-lt"/>
                <a:ea typeface="+mj-ea"/>
                <a:cs typeface="+mj-cs"/>
              </a:rPr>
            </a:br>
            <a:endParaRPr lang="en-US" sz="3300" kern="1200" dirty="0">
              <a:solidFill>
                <a:srgbClr val="FFFFFF"/>
              </a:solidFill>
              <a:latin typeface="+mj-lt"/>
              <a:ea typeface="+mj-ea"/>
              <a:cs typeface="+mj-cs"/>
            </a:endParaRP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345"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screenshot of text&#10;&#10;Description generated with very high confidence">
            <a:extLst>
              <a:ext uri="{FF2B5EF4-FFF2-40B4-BE49-F238E27FC236}">
                <a16:creationId xmlns:a16="http://schemas.microsoft.com/office/drawing/2014/main" id="{34BFF604-24B4-4B51-9630-08A040495BE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78907" y="274252"/>
            <a:ext cx="3456467" cy="6399264"/>
          </a:xfrm>
          <a:prstGeom prst="rect">
            <a:avLst/>
          </a:prstGeom>
        </p:spPr>
      </p:pic>
      <p:sp>
        <p:nvSpPr>
          <p:cNvPr id="3" name="Rectangle 2">
            <a:extLst>
              <a:ext uri="{FF2B5EF4-FFF2-40B4-BE49-F238E27FC236}">
                <a16:creationId xmlns:a16="http://schemas.microsoft.com/office/drawing/2014/main" id="{B01842DB-20AD-4ED0-BB25-65332703CBDF}"/>
              </a:ext>
            </a:extLst>
          </p:cNvPr>
          <p:cNvSpPr/>
          <p:nvPr/>
        </p:nvSpPr>
        <p:spPr>
          <a:xfrm>
            <a:off x="9392301" y="2690336"/>
            <a:ext cx="1540042" cy="923330"/>
          </a:xfrm>
          <a:prstGeom prst="rect">
            <a:avLst/>
          </a:prstGeom>
        </p:spPr>
        <p:txBody>
          <a:bodyPr wrap="square">
            <a:spAutoFit/>
          </a:bodyPr>
          <a:lstStyle/>
          <a:p>
            <a:r>
              <a:rPr lang="en-AU" dirty="0">
                <a:hlinkClick r:id="rId4"/>
              </a:rPr>
              <a:t>Why Safeguards matter?</a:t>
            </a:r>
            <a:endParaRPr lang="en-AU" dirty="0"/>
          </a:p>
        </p:txBody>
      </p:sp>
    </p:spTree>
    <p:extLst>
      <p:ext uri="{BB962C8B-B14F-4D97-AF65-F5344CB8AC3E}">
        <p14:creationId xmlns:p14="http://schemas.microsoft.com/office/powerpoint/2010/main" val="2477484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24707-A8F0-4C2A-923A-C342CDDD7BD4}"/>
              </a:ext>
            </a:extLst>
          </p:cNvPr>
          <p:cNvSpPr>
            <a:spLocks noGrp="1"/>
          </p:cNvSpPr>
          <p:nvPr>
            <p:ph type="title"/>
          </p:nvPr>
        </p:nvSpPr>
        <p:spPr/>
        <p:txBody>
          <a:bodyPr vert="horz" lIns="91440" tIns="45720" rIns="91440" bIns="45720" rtlCol="0" anchor="b">
            <a:normAutofit fontScale="90000"/>
          </a:bodyPr>
          <a:lstStyle/>
          <a:p>
            <a:pPr algn="ctr"/>
            <a:r>
              <a:rPr lang="en-US" sz="4000" dirty="0"/>
              <a:t>NSW Child Safe Standards</a:t>
            </a:r>
          </a:p>
        </p:txBody>
      </p:sp>
      <p:pic>
        <p:nvPicPr>
          <p:cNvPr id="8" name="Content Placeholder 7" descr="Timeline&#10;&#10;Description automatically generated">
            <a:extLst>
              <a:ext uri="{FF2B5EF4-FFF2-40B4-BE49-F238E27FC236}">
                <a16:creationId xmlns:a16="http://schemas.microsoft.com/office/drawing/2014/main" id="{B1205EC4-F05D-4AF5-A690-DEE211C9A21D}"/>
              </a:ext>
            </a:extLst>
          </p:cNvPr>
          <p:cNvPicPr>
            <a:picLocks noGrp="1" noChangeAspect="1"/>
          </p:cNvPicPr>
          <p:nvPr>
            <p:ph sz="quarter" idx="10"/>
          </p:nvPr>
        </p:nvPicPr>
        <p:blipFill>
          <a:blip r:embed="rId3"/>
          <a:stretch>
            <a:fillRect/>
          </a:stretch>
        </p:blipFill>
        <p:spPr>
          <a:xfrm>
            <a:off x="3922069" y="1112838"/>
            <a:ext cx="4636787" cy="5380037"/>
          </a:xfrm>
        </p:spPr>
      </p:pic>
    </p:spTree>
    <p:extLst>
      <p:ext uri="{BB962C8B-B14F-4D97-AF65-F5344CB8AC3E}">
        <p14:creationId xmlns:p14="http://schemas.microsoft.com/office/powerpoint/2010/main" val="1786585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8CAAA4E-C35F-5E44-8915-C8BE25DB3FAB}" vid="{5B621727-1019-B748-AB40-BCDD3025C71D}"/>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E960D8EEFA0DB4B87E76C451E9FB58A" ma:contentTypeVersion="4" ma:contentTypeDescription="Create a new document." ma:contentTypeScope="" ma:versionID="058388d3ddaaa3671967f25a667284a9">
  <xsd:schema xmlns:xsd="http://www.w3.org/2001/XMLSchema" xmlns:xs="http://www.w3.org/2001/XMLSchema" xmlns:p="http://schemas.microsoft.com/office/2006/metadata/properties" xmlns:ns3="526bab8b-8165-45d7-8530-4258bde5e875" targetNamespace="http://schemas.microsoft.com/office/2006/metadata/properties" ma:root="true" ma:fieldsID="1d2c583b66fdf356afd7d4d907b8022a" ns3:_="">
    <xsd:import namespace="526bab8b-8165-45d7-8530-4258bde5e87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6bab8b-8165-45d7-8530-4258bde5e8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E01397-F55D-454B-9F1E-F720EA686868}">
  <ds:schemaRefs>
    <ds:schemaRef ds:uri="http://schemas.microsoft.com/sharepoint/v3/contenttype/forms"/>
  </ds:schemaRefs>
</ds:datastoreItem>
</file>

<file path=customXml/itemProps2.xml><?xml version="1.0" encoding="utf-8"?>
<ds:datastoreItem xmlns:ds="http://schemas.openxmlformats.org/officeDocument/2006/customXml" ds:itemID="{ECAAB657-4B09-4337-A43C-2D8C0810623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26bab8b-8165-45d7-8530-4258bde5e875"/>
    <ds:schemaRef ds:uri="http://www.w3.org/XML/1998/namespace"/>
    <ds:schemaRef ds:uri="http://purl.org/dc/dcmitype/"/>
  </ds:schemaRefs>
</ds:datastoreItem>
</file>

<file path=customXml/itemProps3.xml><?xml version="1.0" encoding="utf-8"?>
<ds:datastoreItem xmlns:ds="http://schemas.openxmlformats.org/officeDocument/2006/customXml" ds:itemID="{B3CA2AF1-31EF-478B-BE6A-562C21FF6A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6bab8b-8165-45d7-8530-4258bde5e8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1234</TotalTime>
  <Words>7270</Words>
  <Application>Microsoft Office PowerPoint</Application>
  <PresentationFormat>Widescreen</PresentationFormat>
  <Paragraphs>679</Paragraphs>
  <Slides>32</Slides>
  <Notes>32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vt:lpstr>
      <vt:lpstr>Calibri</vt:lpstr>
      <vt:lpstr>Calibri Light</vt:lpstr>
      <vt:lpstr>Corbel</vt:lpstr>
      <vt:lpstr>Verdana</vt:lpstr>
      <vt:lpstr>Office Theme</vt:lpstr>
      <vt:lpstr>Office Theme</vt:lpstr>
      <vt:lpstr>Child Safe Standards </vt:lpstr>
      <vt:lpstr>Overview</vt:lpstr>
      <vt:lpstr>Why are the Child Safe Standards necessary? </vt:lpstr>
      <vt:lpstr>PowerPoint Presentation</vt:lpstr>
      <vt:lpstr>Our Commitment to Safeguarding</vt:lpstr>
      <vt:lpstr>Historical events leading to the formation of the National Principles for Child Safe Organisations</vt:lpstr>
      <vt:lpstr>National Principles for Child Safe Organisations  Aim to provide a nationally consistent approach to creating organisational cultures that foster child safety and wellbeing across all sectors in Australia. </vt:lpstr>
      <vt:lpstr> The 10 National Catholic Safeguarding Standards (NCSS)  developed by ACSL  </vt:lpstr>
      <vt:lpstr>NSW Child Safe Standards</vt:lpstr>
      <vt:lpstr>Comparison of Child Safe/Safeguarding Standards </vt:lpstr>
      <vt:lpstr>Comparison of Child Safe/Safeguarding Standards</vt:lpstr>
      <vt:lpstr>How the standards fit together ether</vt:lpstr>
      <vt:lpstr>Leadership, monitoring &amp; improvement </vt:lpstr>
      <vt:lpstr>Key Elements of Standard 1</vt:lpstr>
      <vt:lpstr>Key Elements of Standard 9</vt:lpstr>
      <vt:lpstr>Engaging with children, families &amp; communities</vt:lpstr>
      <vt:lpstr>PowerPoint Presentation</vt:lpstr>
      <vt:lpstr>Key elements of Standard 3 -   Partnering with families and communities </vt:lpstr>
      <vt:lpstr>Key elements of Standard 4 - </vt:lpstr>
      <vt:lpstr>Right people, right role, right knowledge</vt:lpstr>
      <vt:lpstr>  Key elements of Standard 5 -  People working with children are suitable and supported</vt:lpstr>
      <vt:lpstr>Key Elements of Standard 7: Staff are equipped with the knowledge, skills and awareness to keep children safe through continual education and training</vt:lpstr>
      <vt:lpstr>Systems, policies &amp; procedures</vt:lpstr>
      <vt:lpstr>Key elements of Standard 6 </vt:lpstr>
      <vt:lpstr>Key elements of Standard 8 </vt:lpstr>
      <vt:lpstr>Key elements of Standard 10 – policies &amp; procedures document how the institution is child safe</vt:lpstr>
      <vt:lpstr>ACTIVITY</vt:lpstr>
      <vt:lpstr>What does all this mean for CSBB?</vt:lpstr>
      <vt:lpstr>The Structure of the NCSS Standards</vt:lpstr>
      <vt:lpstr>CSBB audit against NCSS indicators</vt:lpstr>
      <vt:lpstr>                        ACSL Audit Framework</vt:lpstr>
      <vt:lpstr> Office for Safeguarding http://csochildprotection.weebly.com/ Phone: 9847 0618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Safe Standards</dc:title>
  <dc:creator>Ana Kosi</dc:creator>
  <cp:lastModifiedBy>Wendy Collins</cp:lastModifiedBy>
  <cp:revision>73</cp:revision>
  <cp:lastPrinted>2021-04-15T00:25:58Z</cp:lastPrinted>
  <dcterms:created xsi:type="dcterms:W3CDTF">2021-02-16T02:51:09Z</dcterms:created>
  <dcterms:modified xsi:type="dcterms:W3CDTF">2021-04-27T03:23:12Z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0x0101008E960D8EEFA0DB4B87E76C451E9FB58A</vt:lpwstr>
  </property>
</Properties>
</file>