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notesMasterIdLst>
    <p:notesMasterId r:id="rId36"/>
  </p:notesMasterIdLst>
  <p:sldIdLst>
    <p:sldId id="256" r:id="rId6"/>
    <p:sldId id="258" r:id="rId7"/>
    <p:sldId id="265" r:id="rId8"/>
    <p:sldId id="266" r:id="rId9"/>
    <p:sldId id="267" r:id="rId10"/>
    <p:sldId id="268" r:id="rId11"/>
    <p:sldId id="269" r:id="rId12"/>
    <p:sldId id="270" r:id="rId13"/>
    <p:sldId id="271" r:id="rId14"/>
    <p:sldId id="272" r:id="rId15"/>
    <p:sldId id="273" r:id="rId16"/>
    <p:sldId id="274" r:id="rId17"/>
    <p:sldId id="283" r:id="rId18"/>
    <p:sldId id="275" r:id="rId19"/>
    <p:sldId id="284" r:id="rId20"/>
    <p:sldId id="285" r:id="rId21"/>
    <p:sldId id="286" r:id="rId22"/>
    <p:sldId id="289" r:id="rId23"/>
    <p:sldId id="287" r:id="rId24"/>
    <p:sldId id="288" r:id="rId25"/>
    <p:sldId id="290" r:id="rId26"/>
    <p:sldId id="291" r:id="rId27"/>
    <p:sldId id="292" r:id="rId28"/>
    <p:sldId id="293" r:id="rId29"/>
    <p:sldId id="295" r:id="rId30"/>
    <p:sldId id="294" r:id="rId31"/>
    <p:sldId id="296" r:id="rId32"/>
    <p:sldId id="297" r:id="rId33"/>
    <p:sldId id="298" r:id="rId34"/>
    <p:sldId id="300"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3592" autoAdjust="0"/>
  </p:normalViewPr>
  <p:slideViewPr>
    <p:cSldViewPr snapToGrid="0" snapToObjects="1">
      <p:cViewPr varScale="1">
        <p:scale>
          <a:sx n="61" d="100"/>
          <a:sy n="61" d="100"/>
        </p:scale>
        <p:origin x="2400"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B1E8A-F306-4751-BC80-0D4E6251B22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670C7C6-2138-4ED2-A941-104689DE91D3}">
      <dgm:prSet/>
      <dgm:spPr/>
      <dgm:t>
        <a:bodyPr/>
        <a:lstStyle/>
        <a:p>
          <a:r>
            <a:rPr lang="en-AU"/>
            <a:t>Physical abuse</a:t>
          </a:r>
          <a:endParaRPr lang="en-US"/>
        </a:p>
      </dgm:t>
    </dgm:pt>
    <dgm:pt modelId="{996B1BD4-352E-4F33-BC2E-E2FDCA617989}" type="parTrans" cxnId="{A51BBC1E-3AD6-4FD4-A8AC-09FD1E517C69}">
      <dgm:prSet/>
      <dgm:spPr/>
      <dgm:t>
        <a:bodyPr/>
        <a:lstStyle/>
        <a:p>
          <a:endParaRPr lang="en-US"/>
        </a:p>
      </dgm:t>
    </dgm:pt>
    <dgm:pt modelId="{12FD0D82-3663-4356-987B-9BFA4BD614F7}" type="sibTrans" cxnId="{A51BBC1E-3AD6-4FD4-A8AC-09FD1E517C69}">
      <dgm:prSet/>
      <dgm:spPr/>
      <dgm:t>
        <a:bodyPr/>
        <a:lstStyle/>
        <a:p>
          <a:endParaRPr lang="en-US"/>
        </a:p>
      </dgm:t>
    </dgm:pt>
    <dgm:pt modelId="{B06EEA67-DE9A-4EB4-ACE6-BA4ED306728F}">
      <dgm:prSet/>
      <dgm:spPr/>
      <dgm:t>
        <a:bodyPr/>
        <a:lstStyle/>
        <a:p>
          <a:r>
            <a:rPr lang="en-AU"/>
            <a:t>Sexual abuse</a:t>
          </a:r>
          <a:endParaRPr lang="en-US"/>
        </a:p>
      </dgm:t>
    </dgm:pt>
    <dgm:pt modelId="{FC96223C-B350-4D62-B955-7B6DF3E1B6FA}" type="parTrans" cxnId="{D8B25F7C-0F13-4D33-B05B-5A5754761B5E}">
      <dgm:prSet/>
      <dgm:spPr/>
      <dgm:t>
        <a:bodyPr/>
        <a:lstStyle/>
        <a:p>
          <a:endParaRPr lang="en-US"/>
        </a:p>
      </dgm:t>
    </dgm:pt>
    <dgm:pt modelId="{E467E6AA-CA18-4C48-A8D5-5702EDD46F9F}" type="sibTrans" cxnId="{D8B25F7C-0F13-4D33-B05B-5A5754761B5E}">
      <dgm:prSet/>
      <dgm:spPr/>
      <dgm:t>
        <a:bodyPr/>
        <a:lstStyle/>
        <a:p>
          <a:endParaRPr lang="en-US"/>
        </a:p>
      </dgm:t>
    </dgm:pt>
    <dgm:pt modelId="{4D6D38E7-AA63-44DD-A126-1539E0DC8062}">
      <dgm:prSet/>
      <dgm:spPr/>
      <dgm:t>
        <a:bodyPr/>
        <a:lstStyle/>
        <a:p>
          <a:r>
            <a:rPr lang="en-AU"/>
            <a:t>Psychological harm</a:t>
          </a:r>
          <a:endParaRPr lang="en-US"/>
        </a:p>
      </dgm:t>
    </dgm:pt>
    <dgm:pt modelId="{043790FA-0160-4868-8669-D911F1304A7B}" type="parTrans" cxnId="{7A075674-E587-4015-B8D1-CA88FB0F4D90}">
      <dgm:prSet/>
      <dgm:spPr/>
      <dgm:t>
        <a:bodyPr/>
        <a:lstStyle/>
        <a:p>
          <a:endParaRPr lang="en-US"/>
        </a:p>
      </dgm:t>
    </dgm:pt>
    <dgm:pt modelId="{CD4E5711-860E-40C9-9A6D-1E732CC9E2DC}" type="sibTrans" cxnId="{7A075674-E587-4015-B8D1-CA88FB0F4D90}">
      <dgm:prSet/>
      <dgm:spPr/>
      <dgm:t>
        <a:bodyPr/>
        <a:lstStyle/>
        <a:p>
          <a:endParaRPr lang="en-US"/>
        </a:p>
      </dgm:t>
    </dgm:pt>
    <dgm:pt modelId="{85CED926-A3B3-4816-9F51-BE0C2277F016}">
      <dgm:prSet/>
      <dgm:spPr/>
      <dgm:t>
        <a:bodyPr/>
        <a:lstStyle/>
        <a:p>
          <a:r>
            <a:rPr lang="en-AU"/>
            <a:t>Domestic Violence</a:t>
          </a:r>
          <a:endParaRPr lang="en-US"/>
        </a:p>
      </dgm:t>
    </dgm:pt>
    <dgm:pt modelId="{F8CB0429-49BB-4216-9EA3-64A2103F6984}" type="parTrans" cxnId="{EE4E83D4-4AE6-4BF0-A646-AAE618EE2CFA}">
      <dgm:prSet/>
      <dgm:spPr/>
      <dgm:t>
        <a:bodyPr/>
        <a:lstStyle/>
        <a:p>
          <a:endParaRPr lang="en-US"/>
        </a:p>
      </dgm:t>
    </dgm:pt>
    <dgm:pt modelId="{14E832A2-AA69-421C-A965-3E1DF01F7E41}" type="sibTrans" cxnId="{EE4E83D4-4AE6-4BF0-A646-AAE618EE2CFA}">
      <dgm:prSet/>
      <dgm:spPr/>
      <dgm:t>
        <a:bodyPr/>
        <a:lstStyle/>
        <a:p>
          <a:endParaRPr lang="en-US"/>
        </a:p>
      </dgm:t>
    </dgm:pt>
    <dgm:pt modelId="{A1B5FF99-741F-41AD-BD50-8AC9A2E2D5FF}">
      <dgm:prSet/>
      <dgm:spPr/>
      <dgm:t>
        <a:bodyPr/>
        <a:lstStyle/>
        <a:p>
          <a:r>
            <a:rPr lang="en-AU"/>
            <a:t>Neglect</a:t>
          </a:r>
          <a:endParaRPr lang="en-US"/>
        </a:p>
      </dgm:t>
    </dgm:pt>
    <dgm:pt modelId="{7CD90059-6AE0-4D8F-B70B-A1B469799269}" type="parTrans" cxnId="{1E458C53-572C-4436-A4A7-FA3C93F9C85A}">
      <dgm:prSet/>
      <dgm:spPr/>
      <dgm:t>
        <a:bodyPr/>
        <a:lstStyle/>
        <a:p>
          <a:endParaRPr lang="en-US"/>
        </a:p>
      </dgm:t>
    </dgm:pt>
    <dgm:pt modelId="{B6DDE3A4-FAD4-457E-BCAB-5531AB4CAFB0}" type="sibTrans" cxnId="{1E458C53-572C-4436-A4A7-FA3C93F9C85A}">
      <dgm:prSet/>
      <dgm:spPr/>
      <dgm:t>
        <a:bodyPr/>
        <a:lstStyle/>
        <a:p>
          <a:endParaRPr lang="en-US"/>
        </a:p>
      </dgm:t>
    </dgm:pt>
    <dgm:pt modelId="{A4D80ACC-1E33-40CC-A81A-49FBC4AF085E}" type="pres">
      <dgm:prSet presAssocID="{F31B1E8A-F306-4751-BC80-0D4E6251B225}" presName="linear" presStyleCnt="0">
        <dgm:presLayoutVars>
          <dgm:dir/>
          <dgm:animLvl val="lvl"/>
          <dgm:resizeHandles val="exact"/>
        </dgm:presLayoutVars>
      </dgm:prSet>
      <dgm:spPr/>
    </dgm:pt>
    <dgm:pt modelId="{236F7541-6783-4EAF-956A-954C2F17B3DA}" type="pres">
      <dgm:prSet presAssocID="{2670C7C6-2138-4ED2-A941-104689DE91D3}" presName="parentLin" presStyleCnt="0"/>
      <dgm:spPr/>
    </dgm:pt>
    <dgm:pt modelId="{49948FB7-C8D0-4C58-A1D7-0025FBAD2243}" type="pres">
      <dgm:prSet presAssocID="{2670C7C6-2138-4ED2-A941-104689DE91D3}" presName="parentLeftMargin" presStyleLbl="node1" presStyleIdx="0" presStyleCnt="5"/>
      <dgm:spPr/>
    </dgm:pt>
    <dgm:pt modelId="{A53980B0-A698-4358-ADD3-199003DE668F}" type="pres">
      <dgm:prSet presAssocID="{2670C7C6-2138-4ED2-A941-104689DE91D3}" presName="parentText" presStyleLbl="node1" presStyleIdx="0" presStyleCnt="5">
        <dgm:presLayoutVars>
          <dgm:chMax val="0"/>
          <dgm:bulletEnabled val="1"/>
        </dgm:presLayoutVars>
      </dgm:prSet>
      <dgm:spPr/>
    </dgm:pt>
    <dgm:pt modelId="{5E6E3270-1F84-4BD4-A8F8-515DED68987A}" type="pres">
      <dgm:prSet presAssocID="{2670C7C6-2138-4ED2-A941-104689DE91D3}" presName="negativeSpace" presStyleCnt="0"/>
      <dgm:spPr/>
    </dgm:pt>
    <dgm:pt modelId="{DC9DD321-5ED4-4046-AB25-47F3DDE8EDE9}" type="pres">
      <dgm:prSet presAssocID="{2670C7C6-2138-4ED2-A941-104689DE91D3}" presName="childText" presStyleLbl="conFgAcc1" presStyleIdx="0" presStyleCnt="5">
        <dgm:presLayoutVars>
          <dgm:bulletEnabled val="1"/>
        </dgm:presLayoutVars>
      </dgm:prSet>
      <dgm:spPr/>
    </dgm:pt>
    <dgm:pt modelId="{0D5A8DCE-9D3C-465F-9879-91131AEB1F57}" type="pres">
      <dgm:prSet presAssocID="{12FD0D82-3663-4356-987B-9BFA4BD614F7}" presName="spaceBetweenRectangles" presStyleCnt="0"/>
      <dgm:spPr/>
    </dgm:pt>
    <dgm:pt modelId="{67A215BF-1646-46FB-8E24-8F70B36BF858}" type="pres">
      <dgm:prSet presAssocID="{B06EEA67-DE9A-4EB4-ACE6-BA4ED306728F}" presName="parentLin" presStyleCnt="0"/>
      <dgm:spPr/>
    </dgm:pt>
    <dgm:pt modelId="{116ACBFB-6D50-40D4-8D5C-AB5E02E5CF50}" type="pres">
      <dgm:prSet presAssocID="{B06EEA67-DE9A-4EB4-ACE6-BA4ED306728F}" presName="parentLeftMargin" presStyleLbl="node1" presStyleIdx="0" presStyleCnt="5"/>
      <dgm:spPr/>
    </dgm:pt>
    <dgm:pt modelId="{0168EA43-EA59-4029-BF27-BC315A536E5D}" type="pres">
      <dgm:prSet presAssocID="{B06EEA67-DE9A-4EB4-ACE6-BA4ED306728F}" presName="parentText" presStyleLbl="node1" presStyleIdx="1" presStyleCnt="5">
        <dgm:presLayoutVars>
          <dgm:chMax val="0"/>
          <dgm:bulletEnabled val="1"/>
        </dgm:presLayoutVars>
      </dgm:prSet>
      <dgm:spPr/>
    </dgm:pt>
    <dgm:pt modelId="{2961B4FD-9A8F-493A-8568-8D28D785388D}" type="pres">
      <dgm:prSet presAssocID="{B06EEA67-DE9A-4EB4-ACE6-BA4ED306728F}" presName="negativeSpace" presStyleCnt="0"/>
      <dgm:spPr/>
    </dgm:pt>
    <dgm:pt modelId="{543B1651-A824-4387-AE30-66A6188C3A50}" type="pres">
      <dgm:prSet presAssocID="{B06EEA67-DE9A-4EB4-ACE6-BA4ED306728F}" presName="childText" presStyleLbl="conFgAcc1" presStyleIdx="1" presStyleCnt="5">
        <dgm:presLayoutVars>
          <dgm:bulletEnabled val="1"/>
        </dgm:presLayoutVars>
      </dgm:prSet>
      <dgm:spPr/>
    </dgm:pt>
    <dgm:pt modelId="{A22587FB-951B-4968-AFFD-77CA7C644025}" type="pres">
      <dgm:prSet presAssocID="{E467E6AA-CA18-4C48-A8D5-5702EDD46F9F}" presName="spaceBetweenRectangles" presStyleCnt="0"/>
      <dgm:spPr/>
    </dgm:pt>
    <dgm:pt modelId="{EA659318-9023-45C8-8C47-462F71042F14}" type="pres">
      <dgm:prSet presAssocID="{4D6D38E7-AA63-44DD-A126-1539E0DC8062}" presName="parentLin" presStyleCnt="0"/>
      <dgm:spPr/>
    </dgm:pt>
    <dgm:pt modelId="{5997143D-61C3-4079-AFA2-1F5965962373}" type="pres">
      <dgm:prSet presAssocID="{4D6D38E7-AA63-44DD-A126-1539E0DC8062}" presName="parentLeftMargin" presStyleLbl="node1" presStyleIdx="1" presStyleCnt="5"/>
      <dgm:spPr/>
    </dgm:pt>
    <dgm:pt modelId="{FF542B6C-22FB-4362-B1AB-4A4BAFBB6107}" type="pres">
      <dgm:prSet presAssocID="{4D6D38E7-AA63-44DD-A126-1539E0DC8062}" presName="parentText" presStyleLbl="node1" presStyleIdx="2" presStyleCnt="5">
        <dgm:presLayoutVars>
          <dgm:chMax val="0"/>
          <dgm:bulletEnabled val="1"/>
        </dgm:presLayoutVars>
      </dgm:prSet>
      <dgm:spPr/>
    </dgm:pt>
    <dgm:pt modelId="{839A127D-759B-4F93-B64B-A28038B99276}" type="pres">
      <dgm:prSet presAssocID="{4D6D38E7-AA63-44DD-A126-1539E0DC8062}" presName="negativeSpace" presStyleCnt="0"/>
      <dgm:spPr/>
    </dgm:pt>
    <dgm:pt modelId="{1FDE389E-C5C6-4CE3-9EC2-E8E65176E715}" type="pres">
      <dgm:prSet presAssocID="{4D6D38E7-AA63-44DD-A126-1539E0DC8062}" presName="childText" presStyleLbl="conFgAcc1" presStyleIdx="2" presStyleCnt="5">
        <dgm:presLayoutVars>
          <dgm:bulletEnabled val="1"/>
        </dgm:presLayoutVars>
      </dgm:prSet>
      <dgm:spPr/>
    </dgm:pt>
    <dgm:pt modelId="{EA088ED6-3179-4C4D-8F34-EB4D9841648A}" type="pres">
      <dgm:prSet presAssocID="{CD4E5711-860E-40C9-9A6D-1E732CC9E2DC}" presName="spaceBetweenRectangles" presStyleCnt="0"/>
      <dgm:spPr/>
    </dgm:pt>
    <dgm:pt modelId="{39A723F8-9E29-4D8E-87E5-886F406B55DD}" type="pres">
      <dgm:prSet presAssocID="{85CED926-A3B3-4816-9F51-BE0C2277F016}" presName="parentLin" presStyleCnt="0"/>
      <dgm:spPr/>
    </dgm:pt>
    <dgm:pt modelId="{EA7D712D-881B-47A5-9B6C-119C0C49FBEB}" type="pres">
      <dgm:prSet presAssocID="{85CED926-A3B3-4816-9F51-BE0C2277F016}" presName="parentLeftMargin" presStyleLbl="node1" presStyleIdx="2" presStyleCnt="5"/>
      <dgm:spPr/>
    </dgm:pt>
    <dgm:pt modelId="{CA1F3904-168B-42BE-9610-84A2ECE2E327}" type="pres">
      <dgm:prSet presAssocID="{85CED926-A3B3-4816-9F51-BE0C2277F016}" presName="parentText" presStyleLbl="node1" presStyleIdx="3" presStyleCnt="5">
        <dgm:presLayoutVars>
          <dgm:chMax val="0"/>
          <dgm:bulletEnabled val="1"/>
        </dgm:presLayoutVars>
      </dgm:prSet>
      <dgm:spPr/>
    </dgm:pt>
    <dgm:pt modelId="{4991B792-08B0-42B5-9043-D0D0CB7A1173}" type="pres">
      <dgm:prSet presAssocID="{85CED926-A3B3-4816-9F51-BE0C2277F016}" presName="negativeSpace" presStyleCnt="0"/>
      <dgm:spPr/>
    </dgm:pt>
    <dgm:pt modelId="{772BF1C5-5939-4CF3-ACF6-235506D05F1D}" type="pres">
      <dgm:prSet presAssocID="{85CED926-A3B3-4816-9F51-BE0C2277F016}" presName="childText" presStyleLbl="conFgAcc1" presStyleIdx="3" presStyleCnt="5">
        <dgm:presLayoutVars>
          <dgm:bulletEnabled val="1"/>
        </dgm:presLayoutVars>
      </dgm:prSet>
      <dgm:spPr/>
    </dgm:pt>
    <dgm:pt modelId="{0CB901BB-9D06-4498-8F6C-334F8BAA5885}" type="pres">
      <dgm:prSet presAssocID="{14E832A2-AA69-421C-A965-3E1DF01F7E41}" presName="spaceBetweenRectangles" presStyleCnt="0"/>
      <dgm:spPr/>
    </dgm:pt>
    <dgm:pt modelId="{114F3D0C-FE0A-4975-B3A6-301FCDC379DA}" type="pres">
      <dgm:prSet presAssocID="{A1B5FF99-741F-41AD-BD50-8AC9A2E2D5FF}" presName="parentLin" presStyleCnt="0"/>
      <dgm:spPr/>
    </dgm:pt>
    <dgm:pt modelId="{DF1A9F82-CE3B-493A-B471-9DFB420840F1}" type="pres">
      <dgm:prSet presAssocID="{A1B5FF99-741F-41AD-BD50-8AC9A2E2D5FF}" presName="parentLeftMargin" presStyleLbl="node1" presStyleIdx="3" presStyleCnt="5"/>
      <dgm:spPr/>
    </dgm:pt>
    <dgm:pt modelId="{0244AB2B-4F8A-43A7-A4C0-8CD59FD142F4}" type="pres">
      <dgm:prSet presAssocID="{A1B5FF99-741F-41AD-BD50-8AC9A2E2D5FF}" presName="parentText" presStyleLbl="node1" presStyleIdx="4" presStyleCnt="5">
        <dgm:presLayoutVars>
          <dgm:chMax val="0"/>
          <dgm:bulletEnabled val="1"/>
        </dgm:presLayoutVars>
      </dgm:prSet>
      <dgm:spPr/>
    </dgm:pt>
    <dgm:pt modelId="{9D586EA6-C097-41C0-98F0-88D531EAB5BD}" type="pres">
      <dgm:prSet presAssocID="{A1B5FF99-741F-41AD-BD50-8AC9A2E2D5FF}" presName="negativeSpace" presStyleCnt="0"/>
      <dgm:spPr/>
    </dgm:pt>
    <dgm:pt modelId="{8D9187C6-0AE7-4FC9-8DB7-B54D4A1F9718}" type="pres">
      <dgm:prSet presAssocID="{A1B5FF99-741F-41AD-BD50-8AC9A2E2D5FF}" presName="childText" presStyleLbl="conFgAcc1" presStyleIdx="4" presStyleCnt="5">
        <dgm:presLayoutVars>
          <dgm:bulletEnabled val="1"/>
        </dgm:presLayoutVars>
      </dgm:prSet>
      <dgm:spPr/>
    </dgm:pt>
  </dgm:ptLst>
  <dgm:cxnLst>
    <dgm:cxn modelId="{A51BBC1E-3AD6-4FD4-A8AC-09FD1E517C69}" srcId="{F31B1E8A-F306-4751-BC80-0D4E6251B225}" destId="{2670C7C6-2138-4ED2-A941-104689DE91D3}" srcOrd="0" destOrd="0" parTransId="{996B1BD4-352E-4F33-BC2E-E2FDCA617989}" sibTransId="{12FD0D82-3663-4356-987B-9BFA4BD614F7}"/>
    <dgm:cxn modelId="{1E458C53-572C-4436-A4A7-FA3C93F9C85A}" srcId="{F31B1E8A-F306-4751-BC80-0D4E6251B225}" destId="{A1B5FF99-741F-41AD-BD50-8AC9A2E2D5FF}" srcOrd="4" destOrd="0" parTransId="{7CD90059-6AE0-4D8F-B70B-A1B469799269}" sibTransId="{B6DDE3A4-FAD4-457E-BCAB-5531AB4CAFB0}"/>
    <dgm:cxn modelId="{7A075674-E587-4015-B8D1-CA88FB0F4D90}" srcId="{F31B1E8A-F306-4751-BC80-0D4E6251B225}" destId="{4D6D38E7-AA63-44DD-A126-1539E0DC8062}" srcOrd="2" destOrd="0" parTransId="{043790FA-0160-4868-8669-D911F1304A7B}" sibTransId="{CD4E5711-860E-40C9-9A6D-1E732CC9E2DC}"/>
    <dgm:cxn modelId="{CA087A7B-EDDC-4D8C-B680-3F1C993DE24D}" type="presOf" srcId="{4D6D38E7-AA63-44DD-A126-1539E0DC8062}" destId="{5997143D-61C3-4079-AFA2-1F5965962373}" srcOrd="0" destOrd="0" presId="urn:microsoft.com/office/officeart/2005/8/layout/list1"/>
    <dgm:cxn modelId="{D8B25F7C-0F13-4D33-B05B-5A5754761B5E}" srcId="{F31B1E8A-F306-4751-BC80-0D4E6251B225}" destId="{B06EEA67-DE9A-4EB4-ACE6-BA4ED306728F}" srcOrd="1" destOrd="0" parTransId="{FC96223C-B350-4D62-B955-7B6DF3E1B6FA}" sibTransId="{E467E6AA-CA18-4C48-A8D5-5702EDD46F9F}"/>
    <dgm:cxn modelId="{D6F59B7C-A30B-470E-B443-35B3E236BDC9}" type="presOf" srcId="{4D6D38E7-AA63-44DD-A126-1539E0DC8062}" destId="{FF542B6C-22FB-4362-B1AB-4A4BAFBB6107}" srcOrd="1" destOrd="0" presId="urn:microsoft.com/office/officeart/2005/8/layout/list1"/>
    <dgm:cxn modelId="{BE3D1087-E569-47F7-A117-64E7C447068E}" type="presOf" srcId="{B06EEA67-DE9A-4EB4-ACE6-BA4ED306728F}" destId="{116ACBFB-6D50-40D4-8D5C-AB5E02E5CF50}" srcOrd="0" destOrd="0" presId="urn:microsoft.com/office/officeart/2005/8/layout/list1"/>
    <dgm:cxn modelId="{74D8CDA8-17C1-4065-ADDB-2EB7C84D74DC}" type="presOf" srcId="{F31B1E8A-F306-4751-BC80-0D4E6251B225}" destId="{A4D80ACC-1E33-40CC-A81A-49FBC4AF085E}" srcOrd="0" destOrd="0" presId="urn:microsoft.com/office/officeart/2005/8/layout/list1"/>
    <dgm:cxn modelId="{4623A2B6-D39D-4874-8793-F8CEAC94B4D5}" type="presOf" srcId="{85CED926-A3B3-4816-9F51-BE0C2277F016}" destId="{EA7D712D-881B-47A5-9B6C-119C0C49FBEB}" srcOrd="0" destOrd="0" presId="urn:microsoft.com/office/officeart/2005/8/layout/list1"/>
    <dgm:cxn modelId="{C61582CC-4ABB-40B6-B3BF-6DA76C575B37}" type="presOf" srcId="{2670C7C6-2138-4ED2-A941-104689DE91D3}" destId="{A53980B0-A698-4358-ADD3-199003DE668F}" srcOrd="1" destOrd="0" presId="urn:microsoft.com/office/officeart/2005/8/layout/list1"/>
    <dgm:cxn modelId="{EE4E83D4-4AE6-4BF0-A646-AAE618EE2CFA}" srcId="{F31B1E8A-F306-4751-BC80-0D4E6251B225}" destId="{85CED926-A3B3-4816-9F51-BE0C2277F016}" srcOrd="3" destOrd="0" parTransId="{F8CB0429-49BB-4216-9EA3-64A2103F6984}" sibTransId="{14E832A2-AA69-421C-A965-3E1DF01F7E41}"/>
    <dgm:cxn modelId="{9A586DD7-07DF-4BDA-9B74-5DDDB175E3B0}" type="presOf" srcId="{85CED926-A3B3-4816-9F51-BE0C2277F016}" destId="{CA1F3904-168B-42BE-9610-84A2ECE2E327}" srcOrd="1" destOrd="0" presId="urn:microsoft.com/office/officeart/2005/8/layout/list1"/>
    <dgm:cxn modelId="{697944E2-0017-4B26-8377-37BD93DCC9B5}" type="presOf" srcId="{A1B5FF99-741F-41AD-BD50-8AC9A2E2D5FF}" destId="{0244AB2B-4F8A-43A7-A4C0-8CD59FD142F4}" srcOrd="1" destOrd="0" presId="urn:microsoft.com/office/officeart/2005/8/layout/list1"/>
    <dgm:cxn modelId="{C7FFB4EB-2499-4B84-8E71-9796DFCBE370}" type="presOf" srcId="{B06EEA67-DE9A-4EB4-ACE6-BA4ED306728F}" destId="{0168EA43-EA59-4029-BF27-BC315A536E5D}" srcOrd="1" destOrd="0" presId="urn:microsoft.com/office/officeart/2005/8/layout/list1"/>
    <dgm:cxn modelId="{33D176FA-BF24-46A5-ABF1-98583D7BBB71}" type="presOf" srcId="{2670C7C6-2138-4ED2-A941-104689DE91D3}" destId="{49948FB7-C8D0-4C58-A1D7-0025FBAD2243}" srcOrd="0" destOrd="0" presId="urn:microsoft.com/office/officeart/2005/8/layout/list1"/>
    <dgm:cxn modelId="{0294E1FF-9369-4DA4-AD30-23731AAF9743}" type="presOf" srcId="{A1B5FF99-741F-41AD-BD50-8AC9A2E2D5FF}" destId="{DF1A9F82-CE3B-493A-B471-9DFB420840F1}" srcOrd="0" destOrd="0" presId="urn:microsoft.com/office/officeart/2005/8/layout/list1"/>
    <dgm:cxn modelId="{C8BF599F-BB68-4E3D-AC09-236333BDE9E7}" type="presParOf" srcId="{A4D80ACC-1E33-40CC-A81A-49FBC4AF085E}" destId="{236F7541-6783-4EAF-956A-954C2F17B3DA}" srcOrd="0" destOrd="0" presId="urn:microsoft.com/office/officeart/2005/8/layout/list1"/>
    <dgm:cxn modelId="{0C57F982-EF2F-4381-A54B-14D5EB81121E}" type="presParOf" srcId="{236F7541-6783-4EAF-956A-954C2F17B3DA}" destId="{49948FB7-C8D0-4C58-A1D7-0025FBAD2243}" srcOrd="0" destOrd="0" presId="urn:microsoft.com/office/officeart/2005/8/layout/list1"/>
    <dgm:cxn modelId="{7650061F-1513-4943-AD31-28E7FB1F45F8}" type="presParOf" srcId="{236F7541-6783-4EAF-956A-954C2F17B3DA}" destId="{A53980B0-A698-4358-ADD3-199003DE668F}" srcOrd="1" destOrd="0" presId="urn:microsoft.com/office/officeart/2005/8/layout/list1"/>
    <dgm:cxn modelId="{F8CB0519-ED2A-49DA-8E32-A212752FCAE4}" type="presParOf" srcId="{A4D80ACC-1E33-40CC-A81A-49FBC4AF085E}" destId="{5E6E3270-1F84-4BD4-A8F8-515DED68987A}" srcOrd="1" destOrd="0" presId="urn:microsoft.com/office/officeart/2005/8/layout/list1"/>
    <dgm:cxn modelId="{CC49FC0D-527B-4CA8-BCCD-715239645B78}" type="presParOf" srcId="{A4D80ACC-1E33-40CC-A81A-49FBC4AF085E}" destId="{DC9DD321-5ED4-4046-AB25-47F3DDE8EDE9}" srcOrd="2" destOrd="0" presId="urn:microsoft.com/office/officeart/2005/8/layout/list1"/>
    <dgm:cxn modelId="{536D7400-51DB-4E66-9FBE-AF328391B685}" type="presParOf" srcId="{A4D80ACC-1E33-40CC-A81A-49FBC4AF085E}" destId="{0D5A8DCE-9D3C-465F-9879-91131AEB1F57}" srcOrd="3" destOrd="0" presId="urn:microsoft.com/office/officeart/2005/8/layout/list1"/>
    <dgm:cxn modelId="{CCF81021-0A34-4A2A-A611-4F902E3C16C3}" type="presParOf" srcId="{A4D80ACC-1E33-40CC-A81A-49FBC4AF085E}" destId="{67A215BF-1646-46FB-8E24-8F70B36BF858}" srcOrd="4" destOrd="0" presId="urn:microsoft.com/office/officeart/2005/8/layout/list1"/>
    <dgm:cxn modelId="{5410B663-A5D9-4E10-B08E-FE43DD4A0196}" type="presParOf" srcId="{67A215BF-1646-46FB-8E24-8F70B36BF858}" destId="{116ACBFB-6D50-40D4-8D5C-AB5E02E5CF50}" srcOrd="0" destOrd="0" presId="urn:microsoft.com/office/officeart/2005/8/layout/list1"/>
    <dgm:cxn modelId="{56F57DCA-DE41-4F49-A210-3ED83E738D85}" type="presParOf" srcId="{67A215BF-1646-46FB-8E24-8F70B36BF858}" destId="{0168EA43-EA59-4029-BF27-BC315A536E5D}" srcOrd="1" destOrd="0" presId="urn:microsoft.com/office/officeart/2005/8/layout/list1"/>
    <dgm:cxn modelId="{728548DC-F001-439A-A035-BA70BB7D80DC}" type="presParOf" srcId="{A4D80ACC-1E33-40CC-A81A-49FBC4AF085E}" destId="{2961B4FD-9A8F-493A-8568-8D28D785388D}" srcOrd="5" destOrd="0" presId="urn:microsoft.com/office/officeart/2005/8/layout/list1"/>
    <dgm:cxn modelId="{0C21FE9E-C4A2-4D9C-A23F-0A97C765C894}" type="presParOf" srcId="{A4D80ACC-1E33-40CC-A81A-49FBC4AF085E}" destId="{543B1651-A824-4387-AE30-66A6188C3A50}" srcOrd="6" destOrd="0" presId="urn:microsoft.com/office/officeart/2005/8/layout/list1"/>
    <dgm:cxn modelId="{B33164E3-6A16-4A84-A12D-EBA45F49AC85}" type="presParOf" srcId="{A4D80ACC-1E33-40CC-A81A-49FBC4AF085E}" destId="{A22587FB-951B-4968-AFFD-77CA7C644025}" srcOrd="7" destOrd="0" presId="urn:microsoft.com/office/officeart/2005/8/layout/list1"/>
    <dgm:cxn modelId="{1A323578-865E-4094-9B7B-E1B0C01CD58C}" type="presParOf" srcId="{A4D80ACC-1E33-40CC-A81A-49FBC4AF085E}" destId="{EA659318-9023-45C8-8C47-462F71042F14}" srcOrd="8" destOrd="0" presId="urn:microsoft.com/office/officeart/2005/8/layout/list1"/>
    <dgm:cxn modelId="{3F40F4A8-5B55-4B4F-BB5F-A04185E481B2}" type="presParOf" srcId="{EA659318-9023-45C8-8C47-462F71042F14}" destId="{5997143D-61C3-4079-AFA2-1F5965962373}" srcOrd="0" destOrd="0" presId="urn:microsoft.com/office/officeart/2005/8/layout/list1"/>
    <dgm:cxn modelId="{FA19CB5C-D4C6-4E9F-AF77-53902335E1EF}" type="presParOf" srcId="{EA659318-9023-45C8-8C47-462F71042F14}" destId="{FF542B6C-22FB-4362-B1AB-4A4BAFBB6107}" srcOrd="1" destOrd="0" presId="urn:microsoft.com/office/officeart/2005/8/layout/list1"/>
    <dgm:cxn modelId="{E6FEDF45-12FD-40E2-A5B0-D44608542B23}" type="presParOf" srcId="{A4D80ACC-1E33-40CC-A81A-49FBC4AF085E}" destId="{839A127D-759B-4F93-B64B-A28038B99276}" srcOrd="9" destOrd="0" presId="urn:microsoft.com/office/officeart/2005/8/layout/list1"/>
    <dgm:cxn modelId="{28238739-3A30-40BF-B3BF-9715303A5741}" type="presParOf" srcId="{A4D80ACC-1E33-40CC-A81A-49FBC4AF085E}" destId="{1FDE389E-C5C6-4CE3-9EC2-E8E65176E715}" srcOrd="10" destOrd="0" presId="urn:microsoft.com/office/officeart/2005/8/layout/list1"/>
    <dgm:cxn modelId="{79F7E3B9-7052-45D0-AF89-515BB9D462C2}" type="presParOf" srcId="{A4D80ACC-1E33-40CC-A81A-49FBC4AF085E}" destId="{EA088ED6-3179-4C4D-8F34-EB4D9841648A}" srcOrd="11" destOrd="0" presId="urn:microsoft.com/office/officeart/2005/8/layout/list1"/>
    <dgm:cxn modelId="{95562A0E-F875-4A5D-8C68-F7C80CCD552D}" type="presParOf" srcId="{A4D80ACC-1E33-40CC-A81A-49FBC4AF085E}" destId="{39A723F8-9E29-4D8E-87E5-886F406B55DD}" srcOrd="12" destOrd="0" presId="urn:microsoft.com/office/officeart/2005/8/layout/list1"/>
    <dgm:cxn modelId="{FDEF74E0-9857-4242-8359-BF71F7DCC82E}" type="presParOf" srcId="{39A723F8-9E29-4D8E-87E5-886F406B55DD}" destId="{EA7D712D-881B-47A5-9B6C-119C0C49FBEB}" srcOrd="0" destOrd="0" presId="urn:microsoft.com/office/officeart/2005/8/layout/list1"/>
    <dgm:cxn modelId="{F2608EAD-5C5C-4DF1-9EA8-730047A0FB8D}" type="presParOf" srcId="{39A723F8-9E29-4D8E-87E5-886F406B55DD}" destId="{CA1F3904-168B-42BE-9610-84A2ECE2E327}" srcOrd="1" destOrd="0" presId="urn:microsoft.com/office/officeart/2005/8/layout/list1"/>
    <dgm:cxn modelId="{F5AA5CA8-5B8E-4ABE-9F77-EBC8285E178E}" type="presParOf" srcId="{A4D80ACC-1E33-40CC-A81A-49FBC4AF085E}" destId="{4991B792-08B0-42B5-9043-D0D0CB7A1173}" srcOrd="13" destOrd="0" presId="urn:microsoft.com/office/officeart/2005/8/layout/list1"/>
    <dgm:cxn modelId="{01CA5B3E-74F9-4BC8-B9D3-E47B807103C8}" type="presParOf" srcId="{A4D80ACC-1E33-40CC-A81A-49FBC4AF085E}" destId="{772BF1C5-5939-4CF3-ACF6-235506D05F1D}" srcOrd="14" destOrd="0" presId="urn:microsoft.com/office/officeart/2005/8/layout/list1"/>
    <dgm:cxn modelId="{039EF12A-6523-412F-8D8E-7F07B7772619}" type="presParOf" srcId="{A4D80ACC-1E33-40CC-A81A-49FBC4AF085E}" destId="{0CB901BB-9D06-4498-8F6C-334F8BAA5885}" srcOrd="15" destOrd="0" presId="urn:microsoft.com/office/officeart/2005/8/layout/list1"/>
    <dgm:cxn modelId="{BAE92D52-0B72-4283-AF96-E9F33F130D4A}" type="presParOf" srcId="{A4D80ACC-1E33-40CC-A81A-49FBC4AF085E}" destId="{114F3D0C-FE0A-4975-B3A6-301FCDC379DA}" srcOrd="16" destOrd="0" presId="urn:microsoft.com/office/officeart/2005/8/layout/list1"/>
    <dgm:cxn modelId="{65634A9E-C510-4684-8F4E-65A0F8AC10A2}" type="presParOf" srcId="{114F3D0C-FE0A-4975-B3A6-301FCDC379DA}" destId="{DF1A9F82-CE3B-493A-B471-9DFB420840F1}" srcOrd="0" destOrd="0" presId="urn:microsoft.com/office/officeart/2005/8/layout/list1"/>
    <dgm:cxn modelId="{269D8496-F927-4E91-8EA8-1616A1A441F7}" type="presParOf" srcId="{114F3D0C-FE0A-4975-B3A6-301FCDC379DA}" destId="{0244AB2B-4F8A-43A7-A4C0-8CD59FD142F4}" srcOrd="1" destOrd="0" presId="urn:microsoft.com/office/officeart/2005/8/layout/list1"/>
    <dgm:cxn modelId="{FDB5D9FE-0E59-4C05-92BC-61B9CC0E8863}" type="presParOf" srcId="{A4D80ACC-1E33-40CC-A81A-49FBC4AF085E}" destId="{9D586EA6-C097-41C0-98F0-88D531EAB5BD}" srcOrd="17" destOrd="0" presId="urn:microsoft.com/office/officeart/2005/8/layout/list1"/>
    <dgm:cxn modelId="{99CD7DCB-D840-40E8-9279-98C4AE92E446}" type="presParOf" srcId="{A4D80ACC-1E33-40CC-A81A-49FBC4AF085E}" destId="{8D9187C6-0AE7-4FC9-8DB7-B54D4A1F971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04F0C-0919-4D1D-9089-3A15E6734F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BE67741C-4BF8-49D1-BD23-25FBD09E808A}">
      <dgm:prSet phldrT="[Text]"/>
      <dgm:spPr/>
      <dgm:t>
        <a:bodyPr/>
        <a:lstStyle/>
        <a:p>
          <a:r>
            <a:rPr lang="en-AU">
              <a:latin typeface="Arial" panose="020B0604020202020204" pitchFamily="34" charset="0"/>
              <a:cs typeface="Arial" panose="020B0604020202020204" pitchFamily="34" charset="0"/>
            </a:rPr>
            <a:t>Disclosure</a:t>
          </a:r>
        </a:p>
      </dgm:t>
    </dgm:pt>
    <dgm:pt modelId="{335D3B8C-3C72-4F63-8B12-B531157223A8}" type="parTrans" cxnId="{5EE210AF-8983-4E12-BAF8-0559F4213F52}">
      <dgm:prSet/>
      <dgm:spPr/>
      <dgm:t>
        <a:bodyPr/>
        <a:lstStyle/>
        <a:p>
          <a:endParaRPr lang="en-AU"/>
        </a:p>
      </dgm:t>
    </dgm:pt>
    <dgm:pt modelId="{DA9CF4A2-71AD-4E8F-A628-7E4F23B52F51}" type="sibTrans" cxnId="{5EE210AF-8983-4E12-BAF8-0559F4213F52}">
      <dgm:prSet/>
      <dgm:spPr/>
      <dgm:t>
        <a:bodyPr/>
        <a:lstStyle/>
        <a:p>
          <a:endParaRPr lang="en-AU"/>
        </a:p>
      </dgm:t>
    </dgm:pt>
    <dgm:pt modelId="{2D2075D3-4F4C-4B3A-8840-48A167558A74}">
      <dgm:prSet phldrT="[Text]"/>
      <dgm:spPr/>
      <dgm:t>
        <a:bodyPr/>
        <a:lstStyle/>
        <a:p>
          <a:pPr>
            <a:buFontTx/>
            <a:buNone/>
          </a:pPr>
          <a:r>
            <a:rPr lang="en-AU" dirty="0">
              <a:latin typeface="Arial" panose="020B0604020202020204" pitchFamily="34" charset="0"/>
              <a:cs typeface="Arial" panose="020B0604020202020204" pitchFamily="34" charset="0"/>
            </a:rPr>
            <a:t>  Can be intentional, indirect or accidental</a:t>
          </a:r>
        </a:p>
      </dgm:t>
    </dgm:pt>
    <dgm:pt modelId="{BB0CCDB8-1939-4F9B-A95A-E2843F561C72}" type="parTrans" cxnId="{BDADFDD1-63CB-428D-B746-FF33026F7CEC}">
      <dgm:prSet/>
      <dgm:spPr/>
      <dgm:t>
        <a:bodyPr/>
        <a:lstStyle/>
        <a:p>
          <a:endParaRPr lang="en-AU"/>
        </a:p>
      </dgm:t>
    </dgm:pt>
    <dgm:pt modelId="{1E5195F8-41F3-443C-ACE9-A81846157BA5}" type="sibTrans" cxnId="{BDADFDD1-63CB-428D-B746-FF33026F7CEC}">
      <dgm:prSet/>
      <dgm:spPr/>
      <dgm:t>
        <a:bodyPr/>
        <a:lstStyle/>
        <a:p>
          <a:endParaRPr lang="en-AU"/>
        </a:p>
      </dgm:t>
    </dgm:pt>
    <dgm:pt modelId="{5F7F6DDC-FDC8-428E-B695-7E78FB39FD7E}">
      <dgm:prSet phldrT="[Text]"/>
      <dgm:spPr/>
      <dgm:t>
        <a:bodyPr/>
        <a:lstStyle/>
        <a:p>
          <a:r>
            <a:rPr lang="en-AU">
              <a:latin typeface="Arial" panose="020B0604020202020204" pitchFamily="34" charset="0"/>
              <a:cs typeface="Arial" panose="020B0604020202020204" pitchFamily="34" charset="0"/>
            </a:rPr>
            <a:t>Observations</a:t>
          </a:r>
        </a:p>
      </dgm:t>
    </dgm:pt>
    <dgm:pt modelId="{BB28F40D-F2AB-448D-81F0-D2F995E049CA}" type="parTrans" cxnId="{EF890536-1314-40CC-AA53-0D7034B3A60D}">
      <dgm:prSet/>
      <dgm:spPr/>
      <dgm:t>
        <a:bodyPr/>
        <a:lstStyle/>
        <a:p>
          <a:endParaRPr lang="en-AU"/>
        </a:p>
      </dgm:t>
    </dgm:pt>
    <dgm:pt modelId="{DC50F8FB-47FF-4021-960E-4BABCA2EB7DD}" type="sibTrans" cxnId="{EF890536-1314-40CC-AA53-0D7034B3A60D}">
      <dgm:prSet/>
      <dgm:spPr/>
      <dgm:t>
        <a:bodyPr/>
        <a:lstStyle/>
        <a:p>
          <a:endParaRPr lang="en-AU"/>
        </a:p>
      </dgm:t>
    </dgm:pt>
    <dgm:pt modelId="{163A86BC-55EB-46E5-AFC7-0C3D10865CF3}">
      <dgm:prSet phldrT="[Text]"/>
      <dgm:spPr/>
      <dgm:t>
        <a:bodyPr/>
        <a:lstStyle/>
        <a:p>
          <a:pPr>
            <a:buFontTx/>
            <a:buNone/>
          </a:pPr>
          <a:r>
            <a:rPr lang="en-AU" dirty="0">
              <a:latin typeface="Arial" panose="020B0604020202020204" pitchFamily="34" charset="0"/>
              <a:cs typeface="Arial" panose="020B0604020202020204" pitchFamily="34" charset="0"/>
            </a:rPr>
            <a:t>  Things you have noticed which indicate possible abuse or neglect</a:t>
          </a:r>
        </a:p>
      </dgm:t>
    </dgm:pt>
    <dgm:pt modelId="{86F14DBB-4FEB-4602-AFC4-99148164F070}" type="parTrans" cxnId="{DBC2E9F2-14AB-4FF6-A46B-FB9B2D010F8F}">
      <dgm:prSet/>
      <dgm:spPr/>
      <dgm:t>
        <a:bodyPr/>
        <a:lstStyle/>
        <a:p>
          <a:endParaRPr lang="en-AU"/>
        </a:p>
      </dgm:t>
    </dgm:pt>
    <dgm:pt modelId="{0AAE0FBF-D100-4189-A8AA-8110ACE1B3E2}" type="sibTrans" cxnId="{DBC2E9F2-14AB-4FF6-A46B-FB9B2D010F8F}">
      <dgm:prSet/>
      <dgm:spPr/>
      <dgm:t>
        <a:bodyPr/>
        <a:lstStyle/>
        <a:p>
          <a:endParaRPr lang="en-AU"/>
        </a:p>
      </dgm:t>
    </dgm:pt>
    <dgm:pt modelId="{F285C565-3737-45D6-9C5E-10078BD48613}">
      <dgm:prSet phldrT="[Text]"/>
      <dgm:spPr/>
      <dgm:t>
        <a:bodyPr/>
        <a:lstStyle/>
        <a:p>
          <a:r>
            <a:rPr lang="en-AU">
              <a:latin typeface="Arial" panose="020B0604020202020204" pitchFamily="34" charset="0"/>
              <a:cs typeface="Arial" panose="020B0604020202020204" pitchFamily="34" charset="0"/>
            </a:rPr>
            <a:t>Professional judgement</a:t>
          </a:r>
        </a:p>
      </dgm:t>
    </dgm:pt>
    <dgm:pt modelId="{5CB160CB-1076-49DD-80DA-612980599F19}" type="parTrans" cxnId="{99504C7B-B2B1-4809-A2BA-DB6C7A630E0F}">
      <dgm:prSet/>
      <dgm:spPr/>
      <dgm:t>
        <a:bodyPr/>
        <a:lstStyle/>
        <a:p>
          <a:endParaRPr lang="en-AU"/>
        </a:p>
      </dgm:t>
    </dgm:pt>
    <dgm:pt modelId="{875F0C4A-C71A-4366-9248-F55264B4AA33}" type="sibTrans" cxnId="{99504C7B-B2B1-4809-A2BA-DB6C7A630E0F}">
      <dgm:prSet/>
      <dgm:spPr/>
      <dgm:t>
        <a:bodyPr/>
        <a:lstStyle/>
        <a:p>
          <a:endParaRPr lang="en-AU"/>
        </a:p>
      </dgm:t>
    </dgm:pt>
    <dgm:pt modelId="{4F8E5678-B921-4D14-BF71-68820C20B404}">
      <dgm:prSet phldrT="[Text]"/>
      <dgm:spPr/>
      <dgm:t>
        <a:bodyPr/>
        <a:lstStyle/>
        <a:p>
          <a:pPr>
            <a:buFontTx/>
            <a:buNone/>
          </a:pPr>
          <a:r>
            <a:rPr lang="en-AU" dirty="0">
              <a:latin typeface="Arial" panose="020B0604020202020204" pitchFamily="34" charset="0"/>
              <a:cs typeface="Arial" panose="020B0604020202020204" pitchFamily="34" charset="0"/>
            </a:rPr>
            <a:t>  Based on professional training or experience</a:t>
          </a:r>
        </a:p>
      </dgm:t>
    </dgm:pt>
    <dgm:pt modelId="{9B70027B-C04E-4BA3-93D7-D2C720ED4203}" type="parTrans" cxnId="{18D82A51-8A72-432B-A17A-2CD9857F2524}">
      <dgm:prSet/>
      <dgm:spPr/>
      <dgm:t>
        <a:bodyPr/>
        <a:lstStyle/>
        <a:p>
          <a:endParaRPr lang="en-AU"/>
        </a:p>
      </dgm:t>
    </dgm:pt>
    <dgm:pt modelId="{99B3940A-178F-4555-A7C6-203BAB3F1DF6}" type="sibTrans" cxnId="{18D82A51-8A72-432B-A17A-2CD9857F2524}">
      <dgm:prSet/>
      <dgm:spPr/>
      <dgm:t>
        <a:bodyPr/>
        <a:lstStyle/>
        <a:p>
          <a:endParaRPr lang="en-AU"/>
        </a:p>
      </dgm:t>
    </dgm:pt>
    <dgm:pt modelId="{238C2BDE-68AC-4A4D-8F25-DF720ADD27D8}" type="pres">
      <dgm:prSet presAssocID="{4E904F0C-0919-4D1D-9089-3A15E6734FD9}" presName="Name0" presStyleCnt="0">
        <dgm:presLayoutVars>
          <dgm:dir/>
          <dgm:animLvl val="lvl"/>
          <dgm:resizeHandles val="exact"/>
        </dgm:presLayoutVars>
      </dgm:prSet>
      <dgm:spPr/>
    </dgm:pt>
    <dgm:pt modelId="{F1E7F12F-294A-4191-A063-F96AB0AB175D}" type="pres">
      <dgm:prSet presAssocID="{BE67741C-4BF8-49D1-BD23-25FBD09E808A}" presName="composite" presStyleCnt="0"/>
      <dgm:spPr/>
    </dgm:pt>
    <dgm:pt modelId="{A9380639-3424-491C-A214-37E96A196D39}" type="pres">
      <dgm:prSet presAssocID="{BE67741C-4BF8-49D1-BD23-25FBD09E808A}" presName="parTx" presStyleLbl="alignNode1" presStyleIdx="0" presStyleCnt="3">
        <dgm:presLayoutVars>
          <dgm:chMax val="0"/>
          <dgm:chPref val="0"/>
          <dgm:bulletEnabled val="1"/>
        </dgm:presLayoutVars>
      </dgm:prSet>
      <dgm:spPr/>
    </dgm:pt>
    <dgm:pt modelId="{6ACAC62D-5751-4AA2-AC0F-59EA5F16FF3E}" type="pres">
      <dgm:prSet presAssocID="{BE67741C-4BF8-49D1-BD23-25FBD09E808A}" presName="desTx" presStyleLbl="alignAccFollowNode1" presStyleIdx="0" presStyleCnt="3">
        <dgm:presLayoutVars>
          <dgm:bulletEnabled val="1"/>
        </dgm:presLayoutVars>
      </dgm:prSet>
      <dgm:spPr/>
    </dgm:pt>
    <dgm:pt modelId="{94A7E61B-21AD-4199-BDC0-69BB15D4991B}" type="pres">
      <dgm:prSet presAssocID="{DA9CF4A2-71AD-4E8F-A628-7E4F23B52F51}" presName="space" presStyleCnt="0"/>
      <dgm:spPr/>
    </dgm:pt>
    <dgm:pt modelId="{6AABD2FA-4524-4BEF-BB22-E72E89C61C51}" type="pres">
      <dgm:prSet presAssocID="{5F7F6DDC-FDC8-428E-B695-7E78FB39FD7E}" presName="composite" presStyleCnt="0"/>
      <dgm:spPr/>
    </dgm:pt>
    <dgm:pt modelId="{6B3F2DB0-906C-4BCD-8001-119E91A4C534}" type="pres">
      <dgm:prSet presAssocID="{5F7F6DDC-FDC8-428E-B695-7E78FB39FD7E}" presName="parTx" presStyleLbl="alignNode1" presStyleIdx="1" presStyleCnt="3">
        <dgm:presLayoutVars>
          <dgm:chMax val="0"/>
          <dgm:chPref val="0"/>
          <dgm:bulletEnabled val="1"/>
        </dgm:presLayoutVars>
      </dgm:prSet>
      <dgm:spPr/>
    </dgm:pt>
    <dgm:pt modelId="{2483A969-3EC0-4B26-99EC-CE51F03C321F}" type="pres">
      <dgm:prSet presAssocID="{5F7F6DDC-FDC8-428E-B695-7E78FB39FD7E}" presName="desTx" presStyleLbl="alignAccFollowNode1" presStyleIdx="1" presStyleCnt="3">
        <dgm:presLayoutVars>
          <dgm:bulletEnabled val="1"/>
        </dgm:presLayoutVars>
      </dgm:prSet>
      <dgm:spPr/>
    </dgm:pt>
    <dgm:pt modelId="{1BC1D4D9-9F4A-470B-9B6E-BB4F76401BB4}" type="pres">
      <dgm:prSet presAssocID="{DC50F8FB-47FF-4021-960E-4BABCA2EB7DD}" presName="space" presStyleCnt="0"/>
      <dgm:spPr/>
    </dgm:pt>
    <dgm:pt modelId="{6191E5ED-D55A-4355-9A16-AF16B6FB7BDB}" type="pres">
      <dgm:prSet presAssocID="{F285C565-3737-45D6-9C5E-10078BD48613}" presName="composite" presStyleCnt="0"/>
      <dgm:spPr/>
    </dgm:pt>
    <dgm:pt modelId="{8407EEA0-A758-4833-A92E-63A3F9E49705}" type="pres">
      <dgm:prSet presAssocID="{F285C565-3737-45D6-9C5E-10078BD48613}" presName="parTx" presStyleLbl="alignNode1" presStyleIdx="2" presStyleCnt="3">
        <dgm:presLayoutVars>
          <dgm:chMax val="0"/>
          <dgm:chPref val="0"/>
          <dgm:bulletEnabled val="1"/>
        </dgm:presLayoutVars>
      </dgm:prSet>
      <dgm:spPr/>
    </dgm:pt>
    <dgm:pt modelId="{22A03C37-509B-4112-8D45-1C8A9D0AB97F}" type="pres">
      <dgm:prSet presAssocID="{F285C565-3737-45D6-9C5E-10078BD48613}" presName="desTx" presStyleLbl="alignAccFollowNode1" presStyleIdx="2" presStyleCnt="3">
        <dgm:presLayoutVars>
          <dgm:bulletEnabled val="1"/>
        </dgm:presLayoutVars>
      </dgm:prSet>
      <dgm:spPr/>
    </dgm:pt>
  </dgm:ptLst>
  <dgm:cxnLst>
    <dgm:cxn modelId="{EF890536-1314-40CC-AA53-0D7034B3A60D}" srcId="{4E904F0C-0919-4D1D-9089-3A15E6734FD9}" destId="{5F7F6DDC-FDC8-428E-B695-7E78FB39FD7E}" srcOrd="1" destOrd="0" parTransId="{BB28F40D-F2AB-448D-81F0-D2F995E049CA}" sibTransId="{DC50F8FB-47FF-4021-960E-4BABCA2EB7DD}"/>
    <dgm:cxn modelId="{B8D5A639-99ED-43AD-90B5-16263F582E10}" type="presOf" srcId="{2D2075D3-4F4C-4B3A-8840-48A167558A74}" destId="{6ACAC62D-5751-4AA2-AC0F-59EA5F16FF3E}" srcOrd="0" destOrd="0" presId="urn:microsoft.com/office/officeart/2005/8/layout/hList1"/>
    <dgm:cxn modelId="{1144205C-B4B7-4574-BE83-48D11156E32B}" type="presOf" srcId="{163A86BC-55EB-46E5-AFC7-0C3D10865CF3}" destId="{2483A969-3EC0-4B26-99EC-CE51F03C321F}" srcOrd="0" destOrd="0" presId="urn:microsoft.com/office/officeart/2005/8/layout/hList1"/>
    <dgm:cxn modelId="{3BA5E65C-B609-47B0-B84B-D01D1FE49FC2}" type="presOf" srcId="{4E904F0C-0919-4D1D-9089-3A15E6734FD9}" destId="{238C2BDE-68AC-4A4D-8F25-DF720ADD27D8}" srcOrd="0" destOrd="0" presId="urn:microsoft.com/office/officeart/2005/8/layout/hList1"/>
    <dgm:cxn modelId="{CA868B6F-E824-4E9E-9394-41041B0FB4FF}" type="presOf" srcId="{F285C565-3737-45D6-9C5E-10078BD48613}" destId="{8407EEA0-A758-4833-A92E-63A3F9E49705}" srcOrd="0" destOrd="0" presId="urn:microsoft.com/office/officeart/2005/8/layout/hList1"/>
    <dgm:cxn modelId="{18D82A51-8A72-432B-A17A-2CD9857F2524}" srcId="{F285C565-3737-45D6-9C5E-10078BD48613}" destId="{4F8E5678-B921-4D14-BF71-68820C20B404}" srcOrd="0" destOrd="0" parTransId="{9B70027B-C04E-4BA3-93D7-D2C720ED4203}" sibTransId="{99B3940A-178F-4555-A7C6-203BAB3F1DF6}"/>
    <dgm:cxn modelId="{2163AB77-8DAF-417E-BFD3-B3B228B107C1}" type="presOf" srcId="{BE67741C-4BF8-49D1-BD23-25FBD09E808A}" destId="{A9380639-3424-491C-A214-37E96A196D39}" srcOrd="0" destOrd="0" presId="urn:microsoft.com/office/officeart/2005/8/layout/hList1"/>
    <dgm:cxn modelId="{99504C7B-B2B1-4809-A2BA-DB6C7A630E0F}" srcId="{4E904F0C-0919-4D1D-9089-3A15E6734FD9}" destId="{F285C565-3737-45D6-9C5E-10078BD48613}" srcOrd="2" destOrd="0" parTransId="{5CB160CB-1076-49DD-80DA-612980599F19}" sibTransId="{875F0C4A-C71A-4366-9248-F55264B4AA33}"/>
    <dgm:cxn modelId="{383F169D-A75D-4A39-B1C5-BA0E2E841003}" type="presOf" srcId="{5F7F6DDC-FDC8-428E-B695-7E78FB39FD7E}" destId="{6B3F2DB0-906C-4BCD-8001-119E91A4C534}" srcOrd="0" destOrd="0" presId="urn:microsoft.com/office/officeart/2005/8/layout/hList1"/>
    <dgm:cxn modelId="{5EE210AF-8983-4E12-BAF8-0559F4213F52}" srcId="{4E904F0C-0919-4D1D-9089-3A15E6734FD9}" destId="{BE67741C-4BF8-49D1-BD23-25FBD09E808A}" srcOrd="0" destOrd="0" parTransId="{335D3B8C-3C72-4F63-8B12-B531157223A8}" sibTransId="{DA9CF4A2-71AD-4E8F-A628-7E4F23B52F51}"/>
    <dgm:cxn modelId="{EED258CE-BAEF-4F19-B472-4EA3EAFF1CC9}" type="presOf" srcId="{4F8E5678-B921-4D14-BF71-68820C20B404}" destId="{22A03C37-509B-4112-8D45-1C8A9D0AB97F}" srcOrd="0" destOrd="0" presId="urn:microsoft.com/office/officeart/2005/8/layout/hList1"/>
    <dgm:cxn modelId="{BDADFDD1-63CB-428D-B746-FF33026F7CEC}" srcId="{BE67741C-4BF8-49D1-BD23-25FBD09E808A}" destId="{2D2075D3-4F4C-4B3A-8840-48A167558A74}" srcOrd="0" destOrd="0" parTransId="{BB0CCDB8-1939-4F9B-A95A-E2843F561C72}" sibTransId="{1E5195F8-41F3-443C-ACE9-A81846157BA5}"/>
    <dgm:cxn modelId="{DBC2E9F2-14AB-4FF6-A46B-FB9B2D010F8F}" srcId="{5F7F6DDC-FDC8-428E-B695-7E78FB39FD7E}" destId="{163A86BC-55EB-46E5-AFC7-0C3D10865CF3}" srcOrd="0" destOrd="0" parTransId="{86F14DBB-4FEB-4602-AFC4-99148164F070}" sibTransId="{0AAE0FBF-D100-4189-A8AA-8110ACE1B3E2}"/>
    <dgm:cxn modelId="{1C5B6B9A-FD7F-4FBC-A914-65A9378DD17A}" type="presParOf" srcId="{238C2BDE-68AC-4A4D-8F25-DF720ADD27D8}" destId="{F1E7F12F-294A-4191-A063-F96AB0AB175D}" srcOrd="0" destOrd="0" presId="urn:microsoft.com/office/officeart/2005/8/layout/hList1"/>
    <dgm:cxn modelId="{2F2D953C-5A31-4417-B6ED-5D4E91F7C234}" type="presParOf" srcId="{F1E7F12F-294A-4191-A063-F96AB0AB175D}" destId="{A9380639-3424-491C-A214-37E96A196D39}" srcOrd="0" destOrd="0" presId="urn:microsoft.com/office/officeart/2005/8/layout/hList1"/>
    <dgm:cxn modelId="{E612B546-5C21-4456-8F92-620EC718B041}" type="presParOf" srcId="{F1E7F12F-294A-4191-A063-F96AB0AB175D}" destId="{6ACAC62D-5751-4AA2-AC0F-59EA5F16FF3E}" srcOrd="1" destOrd="0" presId="urn:microsoft.com/office/officeart/2005/8/layout/hList1"/>
    <dgm:cxn modelId="{47B3F59F-15FC-459E-A270-F56B687D7633}" type="presParOf" srcId="{238C2BDE-68AC-4A4D-8F25-DF720ADD27D8}" destId="{94A7E61B-21AD-4199-BDC0-69BB15D4991B}" srcOrd="1" destOrd="0" presId="urn:microsoft.com/office/officeart/2005/8/layout/hList1"/>
    <dgm:cxn modelId="{ED53F796-B18A-4528-8B73-E33035C0D316}" type="presParOf" srcId="{238C2BDE-68AC-4A4D-8F25-DF720ADD27D8}" destId="{6AABD2FA-4524-4BEF-BB22-E72E89C61C51}" srcOrd="2" destOrd="0" presId="urn:microsoft.com/office/officeart/2005/8/layout/hList1"/>
    <dgm:cxn modelId="{F329F70A-825E-44F3-BC72-9447FE8357CC}" type="presParOf" srcId="{6AABD2FA-4524-4BEF-BB22-E72E89C61C51}" destId="{6B3F2DB0-906C-4BCD-8001-119E91A4C534}" srcOrd="0" destOrd="0" presId="urn:microsoft.com/office/officeart/2005/8/layout/hList1"/>
    <dgm:cxn modelId="{5E5E65F1-F2D5-4CC8-9B0C-28189E329665}" type="presParOf" srcId="{6AABD2FA-4524-4BEF-BB22-E72E89C61C51}" destId="{2483A969-3EC0-4B26-99EC-CE51F03C321F}" srcOrd="1" destOrd="0" presId="urn:microsoft.com/office/officeart/2005/8/layout/hList1"/>
    <dgm:cxn modelId="{3AB1C0ED-0BF6-4498-AC29-864CB056B391}" type="presParOf" srcId="{238C2BDE-68AC-4A4D-8F25-DF720ADD27D8}" destId="{1BC1D4D9-9F4A-470B-9B6E-BB4F76401BB4}" srcOrd="3" destOrd="0" presId="urn:microsoft.com/office/officeart/2005/8/layout/hList1"/>
    <dgm:cxn modelId="{2D1BA7CB-7D41-4820-BBA0-C782A608E112}" type="presParOf" srcId="{238C2BDE-68AC-4A4D-8F25-DF720ADD27D8}" destId="{6191E5ED-D55A-4355-9A16-AF16B6FB7BDB}" srcOrd="4" destOrd="0" presId="urn:microsoft.com/office/officeart/2005/8/layout/hList1"/>
    <dgm:cxn modelId="{6DCCFDB4-E347-4A79-BF8F-F8920B4D83A1}" type="presParOf" srcId="{6191E5ED-D55A-4355-9A16-AF16B6FB7BDB}" destId="{8407EEA0-A758-4833-A92E-63A3F9E49705}" srcOrd="0" destOrd="0" presId="urn:microsoft.com/office/officeart/2005/8/layout/hList1"/>
    <dgm:cxn modelId="{F10FB646-C6A8-4B85-A18B-FFBEAEB188F2}" type="presParOf" srcId="{6191E5ED-D55A-4355-9A16-AF16B6FB7BDB}" destId="{22A03C37-509B-4112-8D45-1C8A9D0AB9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6EAD3-18B3-42AD-9166-A8205F192F8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EE83BEF-E9F0-412F-AF7C-8BC686A8EBAF}">
      <dgm:prSet custT="1"/>
      <dgm:spPr/>
      <dgm:t>
        <a:bodyPr/>
        <a:lstStyle/>
        <a:p>
          <a:pPr>
            <a:lnSpc>
              <a:spcPct val="100000"/>
            </a:lnSpc>
          </a:pPr>
          <a:r>
            <a:rPr lang="en-AU" sz="2400" b="1" dirty="0"/>
            <a:t>Discuss your concerns with the Principal</a:t>
          </a:r>
          <a:endParaRPr lang="en-US" sz="2400" b="1" dirty="0"/>
        </a:p>
      </dgm:t>
    </dgm:pt>
    <dgm:pt modelId="{85315CFD-82F4-431E-B7E5-0B0A2D9001F3}" type="parTrans" cxnId="{6FAD79AB-62AF-461B-8DFF-B6A97EA35193}">
      <dgm:prSet/>
      <dgm:spPr/>
      <dgm:t>
        <a:bodyPr/>
        <a:lstStyle/>
        <a:p>
          <a:endParaRPr lang="en-US"/>
        </a:p>
      </dgm:t>
    </dgm:pt>
    <dgm:pt modelId="{23E15C97-543C-4637-A680-299EE7606B2C}" type="sibTrans" cxnId="{6FAD79AB-62AF-461B-8DFF-B6A97EA35193}">
      <dgm:prSet/>
      <dgm:spPr/>
      <dgm:t>
        <a:bodyPr/>
        <a:lstStyle/>
        <a:p>
          <a:endParaRPr lang="en-US"/>
        </a:p>
      </dgm:t>
    </dgm:pt>
    <dgm:pt modelId="{13A3F124-2F23-4B8E-B149-9B07AF42E002}">
      <dgm:prSet custT="1"/>
      <dgm:spPr/>
      <dgm:t>
        <a:bodyPr/>
        <a:lstStyle/>
        <a:p>
          <a:pPr>
            <a:lnSpc>
              <a:spcPct val="100000"/>
            </a:lnSpc>
          </a:pPr>
          <a:r>
            <a:rPr lang="en-AU" sz="2400" b="1" dirty="0"/>
            <a:t>Document your concerns or observations</a:t>
          </a:r>
          <a:endParaRPr lang="en-US" sz="2400" b="1" dirty="0"/>
        </a:p>
      </dgm:t>
    </dgm:pt>
    <dgm:pt modelId="{4208DDC9-FF93-44FA-A7C1-0355085A2FF1}" type="parTrans" cxnId="{8A505EC8-FA16-4EC4-ACBA-4C9FA3AE1EBC}">
      <dgm:prSet/>
      <dgm:spPr/>
      <dgm:t>
        <a:bodyPr/>
        <a:lstStyle/>
        <a:p>
          <a:endParaRPr lang="en-US"/>
        </a:p>
      </dgm:t>
    </dgm:pt>
    <dgm:pt modelId="{D543EE69-0DE0-4E78-9BDA-32A5746720CF}" type="sibTrans" cxnId="{8A505EC8-FA16-4EC4-ACBA-4C9FA3AE1EBC}">
      <dgm:prSet/>
      <dgm:spPr/>
      <dgm:t>
        <a:bodyPr/>
        <a:lstStyle/>
        <a:p>
          <a:endParaRPr lang="en-US"/>
        </a:p>
      </dgm:t>
    </dgm:pt>
    <dgm:pt modelId="{D5100AD0-086E-4077-B9BD-9D803C4DCB18}">
      <dgm:prSet custT="1"/>
      <dgm:spPr/>
      <dgm:t>
        <a:bodyPr/>
        <a:lstStyle/>
        <a:p>
          <a:pPr>
            <a:lnSpc>
              <a:spcPct val="100000"/>
            </a:lnSpc>
          </a:pPr>
          <a:r>
            <a:rPr lang="en-AU" sz="2400" b="1" dirty="0"/>
            <a:t>Participate in case planning or pastoral support as required</a:t>
          </a:r>
          <a:endParaRPr lang="en-US" sz="2400" b="1" dirty="0"/>
        </a:p>
      </dgm:t>
    </dgm:pt>
    <dgm:pt modelId="{1098252F-C8AE-421C-B2A6-F0DFB2582FFC}" type="parTrans" cxnId="{E6A43EA1-7F44-4D78-9556-2818F1782692}">
      <dgm:prSet/>
      <dgm:spPr/>
      <dgm:t>
        <a:bodyPr/>
        <a:lstStyle/>
        <a:p>
          <a:endParaRPr lang="en-US"/>
        </a:p>
      </dgm:t>
    </dgm:pt>
    <dgm:pt modelId="{ACDE94C4-B6BA-441F-9B1D-CE597B60402D}" type="sibTrans" cxnId="{E6A43EA1-7F44-4D78-9556-2818F1782692}">
      <dgm:prSet/>
      <dgm:spPr/>
      <dgm:t>
        <a:bodyPr/>
        <a:lstStyle/>
        <a:p>
          <a:endParaRPr lang="en-US"/>
        </a:p>
      </dgm:t>
    </dgm:pt>
    <dgm:pt modelId="{C2FAE68B-8D8C-444E-9FCD-56EDF22C5015}">
      <dgm:prSet custT="1"/>
      <dgm:spPr/>
      <dgm:t>
        <a:bodyPr/>
        <a:lstStyle/>
        <a:p>
          <a:pPr>
            <a:lnSpc>
              <a:spcPct val="100000"/>
            </a:lnSpc>
          </a:pPr>
          <a:r>
            <a:rPr lang="en-AU" sz="2400" b="1" dirty="0"/>
            <a:t>Maintain confidentiality</a:t>
          </a:r>
          <a:endParaRPr lang="en-US" sz="2400" b="1" dirty="0"/>
        </a:p>
      </dgm:t>
    </dgm:pt>
    <dgm:pt modelId="{617E8203-1BBB-46F5-8CFC-37E4E682484A}" type="parTrans" cxnId="{7453B39C-0FDE-4316-9807-09509DB36252}">
      <dgm:prSet/>
      <dgm:spPr/>
      <dgm:t>
        <a:bodyPr/>
        <a:lstStyle/>
        <a:p>
          <a:endParaRPr lang="en-US"/>
        </a:p>
      </dgm:t>
    </dgm:pt>
    <dgm:pt modelId="{03DC9A6A-1BE2-470E-B8B3-365A0FE25FEC}" type="sibTrans" cxnId="{7453B39C-0FDE-4316-9807-09509DB36252}">
      <dgm:prSet/>
      <dgm:spPr/>
      <dgm:t>
        <a:bodyPr/>
        <a:lstStyle/>
        <a:p>
          <a:endParaRPr lang="en-US"/>
        </a:p>
      </dgm:t>
    </dgm:pt>
    <dgm:pt modelId="{65E7BCBE-265E-4232-A406-5700C7588133}">
      <dgm:prSet custT="1"/>
      <dgm:spPr/>
      <dgm:t>
        <a:bodyPr/>
        <a:lstStyle/>
        <a:p>
          <a:pPr>
            <a:lnSpc>
              <a:spcPct val="100000"/>
            </a:lnSpc>
          </a:pPr>
          <a:r>
            <a:rPr lang="en-AU" sz="2400" b="1" dirty="0"/>
            <a:t>The Principal will report to DCJ as required</a:t>
          </a:r>
          <a:endParaRPr lang="en-US" sz="2400" b="1" dirty="0"/>
        </a:p>
      </dgm:t>
    </dgm:pt>
    <dgm:pt modelId="{EAC2E4DE-CAB5-45A0-A988-BE6255FAB78A}" type="parTrans" cxnId="{1827DCE4-765C-4BFD-A817-8F3355D44338}">
      <dgm:prSet/>
      <dgm:spPr/>
      <dgm:t>
        <a:bodyPr/>
        <a:lstStyle/>
        <a:p>
          <a:endParaRPr lang="en-US"/>
        </a:p>
      </dgm:t>
    </dgm:pt>
    <dgm:pt modelId="{28C177D8-C807-4F56-9EF8-8249AF129AC1}" type="sibTrans" cxnId="{1827DCE4-765C-4BFD-A817-8F3355D44338}">
      <dgm:prSet/>
      <dgm:spPr/>
      <dgm:t>
        <a:bodyPr/>
        <a:lstStyle/>
        <a:p>
          <a:endParaRPr lang="en-US"/>
        </a:p>
      </dgm:t>
    </dgm:pt>
    <dgm:pt modelId="{3176A9F0-6E17-4D2E-9603-50117657892C}" type="pres">
      <dgm:prSet presAssocID="{0076EAD3-18B3-42AD-9166-A8205F192F8A}" presName="root" presStyleCnt="0">
        <dgm:presLayoutVars>
          <dgm:dir/>
          <dgm:resizeHandles val="exact"/>
        </dgm:presLayoutVars>
      </dgm:prSet>
      <dgm:spPr/>
    </dgm:pt>
    <dgm:pt modelId="{78EF03DF-0607-4668-BA75-281CEF62D974}" type="pres">
      <dgm:prSet presAssocID="{DEE83BEF-E9F0-412F-AF7C-8BC686A8EBAF}" presName="compNode" presStyleCnt="0"/>
      <dgm:spPr/>
    </dgm:pt>
    <dgm:pt modelId="{DF9C4E47-D182-4807-846A-0396389EF568}" type="pres">
      <dgm:prSet presAssocID="{DEE83BEF-E9F0-412F-AF7C-8BC686A8EBAF}" presName="bgRect" presStyleLbl="bgShp" presStyleIdx="0" presStyleCnt="5"/>
      <dgm:spPr/>
    </dgm:pt>
    <dgm:pt modelId="{3E609455-923A-435F-8F12-86BDDBBD7C0A}" type="pres">
      <dgm:prSet presAssocID="{DEE83BEF-E9F0-412F-AF7C-8BC686A8EB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42FCDB7E-2EAD-4136-BA9B-0BA3CE316FFB}" type="pres">
      <dgm:prSet presAssocID="{DEE83BEF-E9F0-412F-AF7C-8BC686A8EBAF}" presName="spaceRect" presStyleCnt="0"/>
      <dgm:spPr/>
    </dgm:pt>
    <dgm:pt modelId="{FDF00AE0-9727-44BA-9759-5DF4E19E362A}" type="pres">
      <dgm:prSet presAssocID="{DEE83BEF-E9F0-412F-AF7C-8BC686A8EBAF}" presName="parTx" presStyleLbl="revTx" presStyleIdx="0" presStyleCnt="5">
        <dgm:presLayoutVars>
          <dgm:chMax val="0"/>
          <dgm:chPref val="0"/>
        </dgm:presLayoutVars>
      </dgm:prSet>
      <dgm:spPr/>
    </dgm:pt>
    <dgm:pt modelId="{9E868C1A-AA29-4E72-B24F-0B48AEC3703C}" type="pres">
      <dgm:prSet presAssocID="{23E15C97-543C-4637-A680-299EE7606B2C}" presName="sibTrans" presStyleCnt="0"/>
      <dgm:spPr/>
    </dgm:pt>
    <dgm:pt modelId="{A2C0E2C4-97AD-42D8-9B50-A8C9E4F0FFA2}" type="pres">
      <dgm:prSet presAssocID="{13A3F124-2F23-4B8E-B149-9B07AF42E002}" presName="compNode" presStyleCnt="0"/>
      <dgm:spPr/>
    </dgm:pt>
    <dgm:pt modelId="{692914E0-C784-4EC0-B5AA-388C8CC50A33}" type="pres">
      <dgm:prSet presAssocID="{13A3F124-2F23-4B8E-B149-9B07AF42E002}" presName="bgRect" presStyleLbl="bgShp" presStyleIdx="1" presStyleCnt="5"/>
      <dgm:spPr/>
    </dgm:pt>
    <dgm:pt modelId="{D91248D5-EC4C-4B3A-B10B-A3F77C1BD174}" type="pres">
      <dgm:prSet presAssocID="{13A3F124-2F23-4B8E-B149-9B07AF42E0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A5B9BEF6-640B-4DDC-8CF7-34004C241EC7}" type="pres">
      <dgm:prSet presAssocID="{13A3F124-2F23-4B8E-B149-9B07AF42E002}" presName="spaceRect" presStyleCnt="0"/>
      <dgm:spPr/>
    </dgm:pt>
    <dgm:pt modelId="{001D3236-0BEA-4202-8E2E-334A38160FC6}" type="pres">
      <dgm:prSet presAssocID="{13A3F124-2F23-4B8E-B149-9B07AF42E002}" presName="parTx" presStyleLbl="revTx" presStyleIdx="1" presStyleCnt="5">
        <dgm:presLayoutVars>
          <dgm:chMax val="0"/>
          <dgm:chPref val="0"/>
        </dgm:presLayoutVars>
      </dgm:prSet>
      <dgm:spPr/>
    </dgm:pt>
    <dgm:pt modelId="{82A21266-D729-4D29-A83C-9E03895AC8DF}" type="pres">
      <dgm:prSet presAssocID="{D543EE69-0DE0-4E78-9BDA-32A5746720CF}" presName="sibTrans" presStyleCnt="0"/>
      <dgm:spPr/>
    </dgm:pt>
    <dgm:pt modelId="{1AF1BC34-F0C2-404C-B4FC-68B05E7D4F57}" type="pres">
      <dgm:prSet presAssocID="{D5100AD0-086E-4077-B9BD-9D803C4DCB18}" presName="compNode" presStyleCnt="0"/>
      <dgm:spPr/>
    </dgm:pt>
    <dgm:pt modelId="{7174999F-6FA4-43FF-9CA9-78C04762CC61}" type="pres">
      <dgm:prSet presAssocID="{D5100AD0-086E-4077-B9BD-9D803C4DCB18}" presName="bgRect" presStyleLbl="bgShp" presStyleIdx="2" presStyleCnt="5"/>
      <dgm:spPr/>
    </dgm:pt>
    <dgm:pt modelId="{7532A14F-FC46-4924-94F4-835B4E21255C}" type="pres">
      <dgm:prSet presAssocID="{D5100AD0-086E-4077-B9BD-9D803C4DCB1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12E097B6-C5E6-48DC-86D4-635304F29044}" type="pres">
      <dgm:prSet presAssocID="{D5100AD0-086E-4077-B9BD-9D803C4DCB18}" presName="spaceRect" presStyleCnt="0"/>
      <dgm:spPr/>
    </dgm:pt>
    <dgm:pt modelId="{FDD81272-86EE-4C4C-BA5E-944D5DFFF571}" type="pres">
      <dgm:prSet presAssocID="{D5100AD0-086E-4077-B9BD-9D803C4DCB18}" presName="parTx" presStyleLbl="revTx" presStyleIdx="2" presStyleCnt="5">
        <dgm:presLayoutVars>
          <dgm:chMax val="0"/>
          <dgm:chPref val="0"/>
        </dgm:presLayoutVars>
      </dgm:prSet>
      <dgm:spPr/>
    </dgm:pt>
    <dgm:pt modelId="{045754D0-786C-4BBC-A2B6-CB6FD5CE5279}" type="pres">
      <dgm:prSet presAssocID="{ACDE94C4-B6BA-441F-9B1D-CE597B60402D}" presName="sibTrans" presStyleCnt="0"/>
      <dgm:spPr/>
    </dgm:pt>
    <dgm:pt modelId="{3E5CFB66-C33F-499C-AC46-C31CCBFE5B68}" type="pres">
      <dgm:prSet presAssocID="{C2FAE68B-8D8C-444E-9FCD-56EDF22C5015}" presName="compNode" presStyleCnt="0"/>
      <dgm:spPr/>
    </dgm:pt>
    <dgm:pt modelId="{987382AF-36DD-4F3E-ABAD-49E85ACEDC0A}" type="pres">
      <dgm:prSet presAssocID="{C2FAE68B-8D8C-444E-9FCD-56EDF22C5015}" presName="bgRect" presStyleLbl="bgShp" presStyleIdx="3" presStyleCnt="5" custLinFactNeighborY="-2688"/>
      <dgm:spPr/>
    </dgm:pt>
    <dgm:pt modelId="{CA662265-177C-497B-A45F-EE6054DB913A}" type="pres">
      <dgm:prSet presAssocID="{C2FAE68B-8D8C-444E-9FCD-56EDF22C50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699E4B3F-0E69-41CB-BB68-6D03B19B5DA9}" type="pres">
      <dgm:prSet presAssocID="{C2FAE68B-8D8C-444E-9FCD-56EDF22C5015}" presName="spaceRect" presStyleCnt="0"/>
      <dgm:spPr/>
    </dgm:pt>
    <dgm:pt modelId="{47AA721B-B8B5-4BF0-B9D9-8C40727B8DF3}" type="pres">
      <dgm:prSet presAssocID="{C2FAE68B-8D8C-444E-9FCD-56EDF22C5015}" presName="parTx" presStyleLbl="revTx" presStyleIdx="3" presStyleCnt="5">
        <dgm:presLayoutVars>
          <dgm:chMax val="0"/>
          <dgm:chPref val="0"/>
        </dgm:presLayoutVars>
      </dgm:prSet>
      <dgm:spPr/>
    </dgm:pt>
    <dgm:pt modelId="{F15517EE-73A0-491D-86AE-9DF4B6FD23E3}" type="pres">
      <dgm:prSet presAssocID="{03DC9A6A-1BE2-470E-B8B3-365A0FE25FEC}" presName="sibTrans" presStyleCnt="0"/>
      <dgm:spPr/>
    </dgm:pt>
    <dgm:pt modelId="{4DBA3536-E768-4F0C-B5D2-A1973D2007D4}" type="pres">
      <dgm:prSet presAssocID="{65E7BCBE-265E-4232-A406-5700C7588133}" presName="compNode" presStyleCnt="0"/>
      <dgm:spPr/>
    </dgm:pt>
    <dgm:pt modelId="{DC8C53D6-460E-4D64-B5EE-D679670C8A97}" type="pres">
      <dgm:prSet presAssocID="{65E7BCBE-265E-4232-A406-5700C7588133}" presName="bgRect" presStyleLbl="bgShp" presStyleIdx="4" presStyleCnt="5"/>
      <dgm:spPr/>
    </dgm:pt>
    <dgm:pt modelId="{1D45D625-8E77-42BF-855F-91E839D4EC37}" type="pres">
      <dgm:prSet presAssocID="{65E7BCBE-265E-4232-A406-5700C75881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64453572-ABE2-4A86-88EA-3E67E408A8F0}" type="pres">
      <dgm:prSet presAssocID="{65E7BCBE-265E-4232-A406-5700C7588133}" presName="spaceRect" presStyleCnt="0"/>
      <dgm:spPr/>
    </dgm:pt>
    <dgm:pt modelId="{972E8A0D-46B5-45BB-8025-A484F6C7447C}" type="pres">
      <dgm:prSet presAssocID="{65E7BCBE-265E-4232-A406-5700C7588133}" presName="parTx" presStyleLbl="revTx" presStyleIdx="4" presStyleCnt="5">
        <dgm:presLayoutVars>
          <dgm:chMax val="0"/>
          <dgm:chPref val="0"/>
        </dgm:presLayoutVars>
      </dgm:prSet>
      <dgm:spPr/>
    </dgm:pt>
  </dgm:ptLst>
  <dgm:cxnLst>
    <dgm:cxn modelId="{00353801-24B7-4E57-B991-4B53D55EBE0B}" type="presOf" srcId="{D5100AD0-086E-4077-B9BD-9D803C4DCB18}" destId="{FDD81272-86EE-4C4C-BA5E-944D5DFFF571}" srcOrd="0" destOrd="0" presId="urn:microsoft.com/office/officeart/2018/2/layout/IconVerticalSolidList"/>
    <dgm:cxn modelId="{7CB5110E-3978-4931-BA89-9FE1792547EA}" type="presOf" srcId="{C2FAE68B-8D8C-444E-9FCD-56EDF22C5015}" destId="{47AA721B-B8B5-4BF0-B9D9-8C40727B8DF3}" srcOrd="0" destOrd="0" presId="urn:microsoft.com/office/officeart/2018/2/layout/IconVerticalSolidList"/>
    <dgm:cxn modelId="{7517414E-ABA3-4892-8EB5-AFE6C3DDD7E1}" type="presOf" srcId="{0076EAD3-18B3-42AD-9166-A8205F192F8A}" destId="{3176A9F0-6E17-4D2E-9603-50117657892C}" srcOrd="0" destOrd="0" presId="urn:microsoft.com/office/officeart/2018/2/layout/IconVerticalSolidList"/>
    <dgm:cxn modelId="{9F0DE078-D53F-434C-BA87-A0DBACD7EC70}" type="presOf" srcId="{65E7BCBE-265E-4232-A406-5700C7588133}" destId="{972E8A0D-46B5-45BB-8025-A484F6C7447C}" srcOrd="0" destOrd="0" presId="urn:microsoft.com/office/officeart/2018/2/layout/IconVerticalSolidList"/>
    <dgm:cxn modelId="{224A4390-C746-4066-8753-404F2032D1D3}" type="presOf" srcId="{13A3F124-2F23-4B8E-B149-9B07AF42E002}" destId="{001D3236-0BEA-4202-8E2E-334A38160FC6}" srcOrd="0" destOrd="0" presId="urn:microsoft.com/office/officeart/2018/2/layout/IconVerticalSolidList"/>
    <dgm:cxn modelId="{7453B39C-0FDE-4316-9807-09509DB36252}" srcId="{0076EAD3-18B3-42AD-9166-A8205F192F8A}" destId="{C2FAE68B-8D8C-444E-9FCD-56EDF22C5015}" srcOrd="3" destOrd="0" parTransId="{617E8203-1BBB-46F5-8CFC-37E4E682484A}" sibTransId="{03DC9A6A-1BE2-470E-B8B3-365A0FE25FEC}"/>
    <dgm:cxn modelId="{E6A43EA1-7F44-4D78-9556-2818F1782692}" srcId="{0076EAD3-18B3-42AD-9166-A8205F192F8A}" destId="{D5100AD0-086E-4077-B9BD-9D803C4DCB18}" srcOrd="2" destOrd="0" parTransId="{1098252F-C8AE-421C-B2A6-F0DFB2582FFC}" sibTransId="{ACDE94C4-B6BA-441F-9B1D-CE597B60402D}"/>
    <dgm:cxn modelId="{6FAD79AB-62AF-461B-8DFF-B6A97EA35193}" srcId="{0076EAD3-18B3-42AD-9166-A8205F192F8A}" destId="{DEE83BEF-E9F0-412F-AF7C-8BC686A8EBAF}" srcOrd="0" destOrd="0" parTransId="{85315CFD-82F4-431E-B7E5-0B0A2D9001F3}" sibTransId="{23E15C97-543C-4637-A680-299EE7606B2C}"/>
    <dgm:cxn modelId="{8A505EC8-FA16-4EC4-ACBA-4C9FA3AE1EBC}" srcId="{0076EAD3-18B3-42AD-9166-A8205F192F8A}" destId="{13A3F124-2F23-4B8E-B149-9B07AF42E002}" srcOrd="1" destOrd="0" parTransId="{4208DDC9-FF93-44FA-A7C1-0355085A2FF1}" sibTransId="{D543EE69-0DE0-4E78-9BDA-32A5746720CF}"/>
    <dgm:cxn modelId="{47E150C9-339A-4DAC-9E45-F88DE1A10BE9}" type="presOf" srcId="{DEE83BEF-E9F0-412F-AF7C-8BC686A8EBAF}" destId="{FDF00AE0-9727-44BA-9759-5DF4E19E362A}" srcOrd="0" destOrd="0" presId="urn:microsoft.com/office/officeart/2018/2/layout/IconVerticalSolidList"/>
    <dgm:cxn modelId="{1827DCE4-765C-4BFD-A817-8F3355D44338}" srcId="{0076EAD3-18B3-42AD-9166-A8205F192F8A}" destId="{65E7BCBE-265E-4232-A406-5700C7588133}" srcOrd="4" destOrd="0" parTransId="{EAC2E4DE-CAB5-45A0-A988-BE6255FAB78A}" sibTransId="{28C177D8-C807-4F56-9EF8-8249AF129AC1}"/>
    <dgm:cxn modelId="{E0845F6A-4097-42EB-B11D-CB25A164D267}" type="presParOf" srcId="{3176A9F0-6E17-4D2E-9603-50117657892C}" destId="{78EF03DF-0607-4668-BA75-281CEF62D974}" srcOrd="0" destOrd="0" presId="urn:microsoft.com/office/officeart/2018/2/layout/IconVerticalSolidList"/>
    <dgm:cxn modelId="{51CA0E2C-6B79-4FF2-AE20-A85673E7E05B}" type="presParOf" srcId="{78EF03DF-0607-4668-BA75-281CEF62D974}" destId="{DF9C4E47-D182-4807-846A-0396389EF568}" srcOrd="0" destOrd="0" presId="urn:microsoft.com/office/officeart/2018/2/layout/IconVerticalSolidList"/>
    <dgm:cxn modelId="{D8535151-754B-4B85-B227-DAD4CFB97C53}" type="presParOf" srcId="{78EF03DF-0607-4668-BA75-281CEF62D974}" destId="{3E609455-923A-435F-8F12-86BDDBBD7C0A}" srcOrd="1" destOrd="0" presId="urn:microsoft.com/office/officeart/2018/2/layout/IconVerticalSolidList"/>
    <dgm:cxn modelId="{719BD06B-8E64-490A-B120-7D3014FECB6C}" type="presParOf" srcId="{78EF03DF-0607-4668-BA75-281CEF62D974}" destId="{42FCDB7E-2EAD-4136-BA9B-0BA3CE316FFB}" srcOrd="2" destOrd="0" presId="urn:microsoft.com/office/officeart/2018/2/layout/IconVerticalSolidList"/>
    <dgm:cxn modelId="{7948136E-50BC-44EB-AA12-BF6423D2DFE3}" type="presParOf" srcId="{78EF03DF-0607-4668-BA75-281CEF62D974}" destId="{FDF00AE0-9727-44BA-9759-5DF4E19E362A}" srcOrd="3" destOrd="0" presId="urn:microsoft.com/office/officeart/2018/2/layout/IconVerticalSolidList"/>
    <dgm:cxn modelId="{67DA7D0D-B403-4DCA-A879-0AFCF6A71C3A}" type="presParOf" srcId="{3176A9F0-6E17-4D2E-9603-50117657892C}" destId="{9E868C1A-AA29-4E72-B24F-0B48AEC3703C}" srcOrd="1" destOrd="0" presId="urn:microsoft.com/office/officeart/2018/2/layout/IconVerticalSolidList"/>
    <dgm:cxn modelId="{943830D3-285B-4455-A449-74BEB43B7E89}" type="presParOf" srcId="{3176A9F0-6E17-4D2E-9603-50117657892C}" destId="{A2C0E2C4-97AD-42D8-9B50-A8C9E4F0FFA2}" srcOrd="2" destOrd="0" presId="urn:microsoft.com/office/officeart/2018/2/layout/IconVerticalSolidList"/>
    <dgm:cxn modelId="{BF04B809-7097-42A6-BE8B-6967B530B47F}" type="presParOf" srcId="{A2C0E2C4-97AD-42D8-9B50-A8C9E4F0FFA2}" destId="{692914E0-C784-4EC0-B5AA-388C8CC50A33}" srcOrd="0" destOrd="0" presId="urn:microsoft.com/office/officeart/2018/2/layout/IconVerticalSolidList"/>
    <dgm:cxn modelId="{A26DAAD1-381F-4124-8977-BB1B2E7DEB61}" type="presParOf" srcId="{A2C0E2C4-97AD-42D8-9B50-A8C9E4F0FFA2}" destId="{D91248D5-EC4C-4B3A-B10B-A3F77C1BD174}" srcOrd="1" destOrd="0" presId="urn:microsoft.com/office/officeart/2018/2/layout/IconVerticalSolidList"/>
    <dgm:cxn modelId="{4EB96E81-3C50-4850-83EC-F9144A1502AD}" type="presParOf" srcId="{A2C0E2C4-97AD-42D8-9B50-A8C9E4F0FFA2}" destId="{A5B9BEF6-640B-4DDC-8CF7-34004C241EC7}" srcOrd="2" destOrd="0" presId="urn:microsoft.com/office/officeart/2018/2/layout/IconVerticalSolidList"/>
    <dgm:cxn modelId="{F663E0EF-2711-4972-BAF8-B1D6180EBB71}" type="presParOf" srcId="{A2C0E2C4-97AD-42D8-9B50-A8C9E4F0FFA2}" destId="{001D3236-0BEA-4202-8E2E-334A38160FC6}" srcOrd="3" destOrd="0" presId="urn:microsoft.com/office/officeart/2018/2/layout/IconVerticalSolidList"/>
    <dgm:cxn modelId="{47710724-B24C-4FC4-8DF0-CA453EE529F5}" type="presParOf" srcId="{3176A9F0-6E17-4D2E-9603-50117657892C}" destId="{82A21266-D729-4D29-A83C-9E03895AC8DF}" srcOrd="3" destOrd="0" presId="urn:microsoft.com/office/officeart/2018/2/layout/IconVerticalSolidList"/>
    <dgm:cxn modelId="{A305C04C-F83A-4338-A22D-4E15B5746056}" type="presParOf" srcId="{3176A9F0-6E17-4D2E-9603-50117657892C}" destId="{1AF1BC34-F0C2-404C-B4FC-68B05E7D4F57}" srcOrd="4" destOrd="0" presId="urn:microsoft.com/office/officeart/2018/2/layout/IconVerticalSolidList"/>
    <dgm:cxn modelId="{1A31934B-C731-4ED9-8753-092DCA6B22ED}" type="presParOf" srcId="{1AF1BC34-F0C2-404C-B4FC-68B05E7D4F57}" destId="{7174999F-6FA4-43FF-9CA9-78C04762CC61}" srcOrd="0" destOrd="0" presId="urn:microsoft.com/office/officeart/2018/2/layout/IconVerticalSolidList"/>
    <dgm:cxn modelId="{6017AC5B-3D49-4DFB-B7FF-0437875EEF1D}" type="presParOf" srcId="{1AF1BC34-F0C2-404C-B4FC-68B05E7D4F57}" destId="{7532A14F-FC46-4924-94F4-835B4E21255C}" srcOrd="1" destOrd="0" presId="urn:microsoft.com/office/officeart/2018/2/layout/IconVerticalSolidList"/>
    <dgm:cxn modelId="{5409F45D-A63F-4E43-A0F1-A4C9700FF339}" type="presParOf" srcId="{1AF1BC34-F0C2-404C-B4FC-68B05E7D4F57}" destId="{12E097B6-C5E6-48DC-86D4-635304F29044}" srcOrd="2" destOrd="0" presId="urn:microsoft.com/office/officeart/2018/2/layout/IconVerticalSolidList"/>
    <dgm:cxn modelId="{AEF26885-F3BF-4BCB-9FA8-3CC6269D05FF}" type="presParOf" srcId="{1AF1BC34-F0C2-404C-B4FC-68B05E7D4F57}" destId="{FDD81272-86EE-4C4C-BA5E-944D5DFFF571}" srcOrd="3" destOrd="0" presId="urn:microsoft.com/office/officeart/2018/2/layout/IconVerticalSolidList"/>
    <dgm:cxn modelId="{11BEE684-4AFD-423C-8AF9-D91DBC3B3350}" type="presParOf" srcId="{3176A9F0-6E17-4D2E-9603-50117657892C}" destId="{045754D0-786C-4BBC-A2B6-CB6FD5CE5279}" srcOrd="5" destOrd="0" presId="urn:microsoft.com/office/officeart/2018/2/layout/IconVerticalSolidList"/>
    <dgm:cxn modelId="{F5610F48-CBA6-42EE-A749-A08DC395AB5E}" type="presParOf" srcId="{3176A9F0-6E17-4D2E-9603-50117657892C}" destId="{3E5CFB66-C33F-499C-AC46-C31CCBFE5B68}" srcOrd="6" destOrd="0" presId="urn:microsoft.com/office/officeart/2018/2/layout/IconVerticalSolidList"/>
    <dgm:cxn modelId="{AAEE529D-EBA1-486E-B1BC-C67CB61BB125}" type="presParOf" srcId="{3E5CFB66-C33F-499C-AC46-C31CCBFE5B68}" destId="{987382AF-36DD-4F3E-ABAD-49E85ACEDC0A}" srcOrd="0" destOrd="0" presId="urn:microsoft.com/office/officeart/2018/2/layout/IconVerticalSolidList"/>
    <dgm:cxn modelId="{F06B2577-4A52-4323-895D-C7A0C2B253A6}" type="presParOf" srcId="{3E5CFB66-C33F-499C-AC46-C31CCBFE5B68}" destId="{CA662265-177C-497B-A45F-EE6054DB913A}" srcOrd="1" destOrd="0" presId="urn:microsoft.com/office/officeart/2018/2/layout/IconVerticalSolidList"/>
    <dgm:cxn modelId="{DBCB9BE2-0C6A-4C2A-92CF-0CDD940D1A6D}" type="presParOf" srcId="{3E5CFB66-C33F-499C-AC46-C31CCBFE5B68}" destId="{699E4B3F-0E69-41CB-BB68-6D03B19B5DA9}" srcOrd="2" destOrd="0" presId="urn:microsoft.com/office/officeart/2018/2/layout/IconVerticalSolidList"/>
    <dgm:cxn modelId="{AF63C1F1-8DB0-4003-A0A2-70968BFF5E87}" type="presParOf" srcId="{3E5CFB66-C33F-499C-AC46-C31CCBFE5B68}" destId="{47AA721B-B8B5-4BF0-B9D9-8C40727B8DF3}" srcOrd="3" destOrd="0" presId="urn:microsoft.com/office/officeart/2018/2/layout/IconVerticalSolidList"/>
    <dgm:cxn modelId="{13F6D797-915B-40D8-935C-DDA717BBCD71}" type="presParOf" srcId="{3176A9F0-6E17-4D2E-9603-50117657892C}" destId="{F15517EE-73A0-491D-86AE-9DF4B6FD23E3}" srcOrd="7" destOrd="0" presId="urn:microsoft.com/office/officeart/2018/2/layout/IconVerticalSolidList"/>
    <dgm:cxn modelId="{7F762DF5-8BC7-4BA5-9362-0FA3AD4AB38D}" type="presParOf" srcId="{3176A9F0-6E17-4D2E-9603-50117657892C}" destId="{4DBA3536-E768-4F0C-B5D2-A1973D2007D4}" srcOrd="8" destOrd="0" presId="urn:microsoft.com/office/officeart/2018/2/layout/IconVerticalSolidList"/>
    <dgm:cxn modelId="{15412715-2CDD-4424-BF40-4F7D8BE41281}" type="presParOf" srcId="{4DBA3536-E768-4F0C-B5D2-A1973D2007D4}" destId="{DC8C53D6-460E-4D64-B5EE-D679670C8A97}" srcOrd="0" destOrd="0" presId="urn:microsoft.com/office/officeart/2018/2/layout/IconVerticalSolidList"/>
    <dgm:cxn modelId="{F6491280-FD83-4BBF-B240-16CE5B4DB790}" type="presParOf" srcId="{4DBA3536-E768-4F0C-B5D2-A1973D2007D4}" destId="{1D45D625-8E77-42BF-855F-91E839D4EC37}" srcOrd="1" destOrd="0" presId="urn:microsoft.com/office/officeart/2018/2/layout/IconVerticalSolidList"/>
    <dgm:cxn modelId="{2A452DE3-57E5-4452-BCC2-09DB0B85476C}" type="presParOf" srcId="{4DBA3536-E768-4F0C-B5D2-A1973D2007D4}" destId="{64453572-ABE2-4A86-88EA-3E67E408A8F0}" srcOrd="2" destOrd="0" presId="urn:microsoft.com/office/officeart/2018/2/layout/IconVerticalSolidList"/>
    <dgm:cxn modelId="{6FC8FECF-400B-45E1-80F6-1BBB9E3597A5}" type="presParOf" srcId="{4DBA3536-E768-4F0C-B5D2-A1973D2007D4}" destId="{972E8A0D-46B5-45BB-8025-A484F6C744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D321-5ED4-4046-AB25-47F3DDE8EDE9}">
      <dsp:nvSpPr>
        <dsp:cNvPr id="0" name=""/>
        <dsp:cNvSpPr/>
      </dsp:nvSpPr>
      <dsp:spPr>
        <a:xfrm>
          <a:off x="0" y="387458"/>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3980B0-A698-4358-ADD3-199003DE668F}">
      <dsp:nvSpPr>
        <dsp:cNvPr id="0" name=""/>
        <dsp:cNvSpPr/>
      </dsp:nvSpPr>
      <dsp:spPr>
        <a:xfrm>
          <a:off x="525780" y="33218"/>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AU" sz="2400" kern="1200"/>
            <a:t>Physical abuse</a:t>
          </a:r>
          <a:endParaRPr lang="en-US" sz="2400" kern="1200"/>
        </a:p>
      </dsp:txBody>
      <dsp:txXfrm>
        <a:off x="560365" y="67803"/>
        <a:ext cx="7291750" cy="639310"/>
      </dsp:txXfrm>
    </dsp:sp>
    <dsp:sp modelId="{543B1651-A824-4387-AE30-66A6188C3A50}">
      <dsp:nvSpPr>
        <dsp:cNvPr id="0" name=""/>
        <dsp:cNvSpPr/>
      </dsp:nvSpPr>
      <dsp:spPr>
        <a:xfrm>
          <a:off x="0" y="1476098"/>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68EA43-EA59-4029-BF27-BC315A536E5D}">
      <dsp:nvSpPr>
        <dsp:cNvPr id="0" name=""/>
        <dsp:cNvSpPr/>
      </dsp:nvSpPr>
      <dsp:spPr>
        <a:xfrm>
          <a:off x="525780" y="1121858"/>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AU" sz="2400" kern="1200"/>
            <a:t>Sexual abuse</a:t>
          </a:r>
          <a:endParaRPr lang="en-US" sz="2400" kern="1200"/>
        </a:p>
      </dsp:txBody>
      <dsp:txXfrm>
        <a:off x="560365" y="1156443"/>
        <a:ext cx="7291750" cy="639310"/>
      </dsp:txXfrm>
    </dsp:sp>
    <dsp:sp modelId="{1FDE389E-C5C6-4CE3-9EC2-E8E65176E715}">
      <dsp:nvSpPr>
        <dsp:cNvPr id="0" name=""/>
        <dsp:cNvSpPr/>
      </dsp:nvSpPr>
      <dsp:spPr>
        <a:xfrm>
          <a:off x="0" y="2564738"/>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542B6C-22FB-4362-B1AB-4A4BAFBB6107}">
      <dsp:nvSpPr>
        <dsp:cNvPr id="0" name=""/>
        <dsp:cNvSpPr/>
      </dsp:nvSpPr>
      <dsp:spPr>
        <a:xfrm>
          <a:off x="525780" y="2210498"/>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AU" sz="2400" kern="1200"/>
            <a:t>Psychological harm</a:t>
          </a:r>
          <a:endParaRPr lang="en-US" sz="2400" kern="1200"/>
        </a:p>
      </dsp:txBody>
      <dsp:txXfrm>
        <a:off x="560365" y="2245083"/>
        <a:ext cx="7291750" cy="639310"/>
      </dsp:txXfrm>
    </dsp:sp>
    <dsp:sp modelId="{772BF1C5-5939-4CF3-ACF6-235506D05F1D}">
      <dsp:nvSpPr>
        <dsp:cNvPr id="0" name=""/>
        <dsp:cNvSpPr/>
      </dsp:nvSpPr>
      <dsp:spPr>
        <a:xfrm>
          <a:off x="0" y="3653378"/>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1F3904-168B-42BE-9610-84A2ECE2E327}">
      <dsp:nvSpPr>
        <dsp:cNvPr id="0" name=""/>
        <dsp:cNvSpPr/>
      </dsp:nvSpPr>
      <dsp:spPr>
        <a:xfrm>
          <a:off x="525780" y="3299138"/>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AU" sz="2400" kern="1200"/>
            <a:t>Domestic Violence</a:t>
          </a:r>
          <a:endParaRPr lang="en-US" sz="2400" kern="1200"/>
        </a:p>
      </dsp:txBody>
      <dsp:txXfrm>
        <a:off x="560365" y="3333723"/>
        <a:ext cx="7291750" cy="639310"/>
      </dsp:txXfrm>
    </dsp:sp>
    <dsp:sp modelId="{8D9187C6-0AE7-4FC9-8DB7-B54D4A1F9718}">
      <dsp:nvSpPr>
        <dsp:cNvPr id="0" name=""/>
        <dsp:cNvSpPr/>
      </dsp:nvSpPr>
      <dsp:spPr>
        <a:xfrm>
          <a:off x="0" y="4742018"/>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44AB2B-4F8A-43A7-A4C0-8CD59FD142F4}">
      <dsp:nvSpPr>
        <dsp:cNvPr id="0" name=""/>
        <dsp:cNvSpPr/>
      </dsp:nvSpPr>
      <dsp:spPr>
        <a:xfrm>
          <a:off x="525780" y="4387778"/>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AU" sz="2400" kern="1200"/>
            <a:t>Neglect</a:t>
          </a:r>
          <a:endParaRPr lang="en-US" sz="2400" kern="1200"/>
        </a:p>
      </dsp:txBody>
      <dsp:txXfrm>
        <a:off x="560365" y="4422363"/>
        <a:ext cx="72917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80639-3424-491C-A214-37E96A196D39}">
      <dsp:nvSpPr>
        <dsp:cNvPr id="0" name=""/>
        <dsp:cNvSpPr/>
      </dsp:nvSpPr>
      <dsp:spPr>
        <a:xfrm>
          <a:off x="3286" y="279074"/>
          <a:ext cx="3203971" cy="11776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AU" sz="3400" kern="1200">
              <a:latin typeface="Arial" panose="020B0604020202020204" pitchFamily="34" charset="0"/>
              <a:cs typeface="Arial" panose="020B0604020202020204" pitchFamily="34" charset="0"/>
            </a:rPr>
            <a:t>Disclosure</a:t>
          </a:r>
        </a:p>
      </dsp:txBody>
      <dsp:txXfrm>
        <a:off x="3286" y="279074"/>
        <a:ext cx="3203971" cy="1177642"/>
      </dsp:txXfrm>
    </dsp:sp>
    <dsp:sp modelId="{6ACAC62D-5751-4AA2-AC0F-59EA5F16FF3E}">
      <dsp:nvSpPr>
        <dsp:cNvPr id="0" name=""/>
        <dsp:cNvSpPr/>
      </dsp:nvSpPr>
      <dsp:spPr>
        <a:xfrm>
          <a:off x="3286" y="1456717"/>
          <a:ext cx="3203971" cy="36442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FontTx/>
            <a:buNone/>
          </a:pPr>
          <a:r>
            <a:rPr lang="en-AU" sz="3400" kern="1200" dirty="0">
              <a:latin typeface="Arial" panose="020B0604020202020204" pitchFamily="34" charset="0"/>
              <a:cs typeface="Arial" panose="020B0604020202020204" pitchFamily="34" charset="0"/>
            </a:rPr>
            <a:t>  Can be intentional, indirect or accidental</a:t>
          </a:r>
        </a:p>
      </dsp:txBody>
      <dsp:txXfrm>
        <a:off x="3286" y="1456717"/>
        <a:ext cx="3203971" cy="3644244"/>
      </dsp:txXfrm>
    </dsp:sp>
    <dsp:sp modelId="{6B3F2DB0-906C-4BCD-8001-119E91A4C534}">
      <dsp:nvSpPr>
        <dsp:cNvPr id="0" name=""/>
        <dsp:cNvSpPr/>
      </dsp:nvSpPr>
      <dsp:spPr>
        <a:xfrm>
          <a:off x="3655814" y="279074"/>
          <a:ext cx="3203971" cy="11776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AU" sz="3400" kern="1200">
              <a:latin typeface="Arial" panose="020B0604020202020204" pitchFamily="34" charset="0"/>
              <a:cs typeface="Arial" panose="020B0604020202020204" pitchFamily="34" charset="0"/>
            </a:rPr>
            <a:t>Observations</a:t>
          </a:r>
        </a:p>
      </dsp:txBody>
      <dsp:txXfrm>
        <a:off x="3655814" y="279074"/>
        <a:ext cx="3203971" cy="1177642"/>
      </dsp:txXfrm>
    </dsp:sp>
    <dsp:sp modelId="{2483A969-3EC0-4B26-99EC-CE51F03C321F}">
      <dsp:nvSpPr>
        <dsp:cNvPr id="0" name=""/>
        <dsp:cNvSpPr/>
      </dsp:nvSpPr>
      <dsp:spPr>
        <a:xfrm>
          <a:off x="3655814" y="1456717"/>
          <a:ext cx="3203971" cy="36442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FontTx/>
            <a:buNone/>
          </a:pPr>
          <a:r>
            <a:rPr lang="en-AU" sz="3400" kern="1200" dirty="0">
              <a:latin typeface="Arial" panose="020B0604020202020204" pitchFamily="34" charset="0"/>
              <a:cs typeface="Arial" panose="020B0604020202020204" pitchFamily="34" charset="0"/>
            </a:rPr>
            <a:t>  Things you have noticed which indicate possible abuse or neglect</a:t>
          </a:r>
        </a:p>
      </dsp:txBody>
      <dsp:txXfrm>
        <a:off x="3655814" y="1456717"/>
        <a:ext cx="3203971" cy="3644244"/>
      </dsp:txXfrm>
    </dsp:sp>
    <dsp:sp modelId="{8407EEA0-A758-4833-A92E-63A3F9E49705}">
      <dsp:nvSpPr>
        <dsp:cNvPr id="0" name=""/>
        <dsp:cNvSpPr/>
      </dsp:nvSpPr>
      <dsp:spPr>
        <a:xfrm>
          <a:off x="7308342" y="279074"/>
          <a:ext cx="3203971" cy="11776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AU" sz="3400" kern="1200">
              <a:latin typeface="Arial" panose="020B0604020202020204" pitchFamily="34" charset="0"/>
              <a:cs typeface="Arial" panose="020B0604020202020204" pitchFamily="34" charset="0"/>
            </a:rPr>
            <a:t>Professional judgement</a:t>
          </a:r>
        </a:p>
      </dsp:txBody>
      <dsp:txXfrm>
        <a:off x="7308342" y="279074"/>
        <a:ext cx="3203971" cy="1177642"/>
      </dsp:txXfrm>
    </dsp:sp>
    <dsp:sp modelId="{22A03C37-509B-4112-8D45-1C8A9D0AB97F}">
      <dsp:nvSpPr>
        <dsp:cNvPr id="0" name=""/>
        <dsp:cNvSpPr/>
      </dsp:nvSpPr>
      <dsp:spPr>
        <a:xfrm>
          <a:off x="7308342" y="1456717"/>
          <a:ext cx="3203971" cy="36442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FontTx/>
            <a:buNone/>
          </a:pPr>
          <a:r>
            <a:rPr lang="en-AU" sz="3400" kern="1200" dirty="0">
              <a:latin typeface="Arial" panose="020B0604020202020204" pitchFamily="34" charset="0"/>
              <a:cs typeface="Arial" panose="020B0604020202020204" pitchFamily="34" charset="0"/>
            </a:rPr>
            <a:t>  Based on professional training or experience</a:t>
          </a:r>
        </a:p>
      </dsp:txBody>
      <dsp:txXfrm>
        <a:off x="7308342" y="1456717"/>
        <a:ext cx="3203971" cy="3644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C4E47-D182-4807-846A-0396389EF568}">
      <dsp:nvSpPr>
        <dsp:cNvPr id="0" name=""/>
        <dsp:cNvSpPr/>
      </dsp:nvSpPr>
      <dsp:spPr>
        <a:xfrm>
          <a:off x="0" y="4203"/>
          <a:ext cx="10515600" cy="8952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09455-923A-435F-8F12-86BDDBBD7C0A}">
      <dsp:nvSpPr>
        <dsp:cNvPr id="0" name=""/>
        <dsp:cNvSpPr/>
      </dsp:nvSpPr>
      <dsp:spPr>
        <a:xfrm>
          <a:off x="270819" y="205639"/>
          <a:ext cx="492399" cy="492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00AE0-9727-44BA-9759-5DF4E19E362A}">
      <dsp:nvSpPr>
        <dsp:cNvPr id="0" name=""/>
        <dsp:cNvSpPr/>
      </dsp:nvSpPr>
      <dsp:spPr>
        <a:xfrm>
          <a:off x="1034038" y="4203"/>
          <a:ext cx="9481561" cy="89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50" tIns="94750" rIns="94750" bIns="94750" numCol="1" spcCol="1270" anchor="ctr" anchorCtr="0">
          <a:noAutofit/>
        </a:bodyPr>
        <a:lstStyle/>
        <a:p>
          <a:pPr marL="0" lvl="0" indent="0" algn="l" defTabSz="1066800">
            <a:lnSpc>
              <a:spcPct val="100000"/>
            </a:lnSpc>
            <a:spcBef>
              <a:spcPct val="0"/>
            </a:spcBef>
            <a:spcAft>
              <a:spcPct val="35000"/>
            </a:spcAft>
            <a:buNone/>
          </a:pPr>
          <a:r>
            <a:rPr lang="en-AU" sz="2400" b="1" kern="1200" dirty="0"/>
            <a:t>Discuss your concerns with the Principal</a:t>
          </a:r>
          <a:endParaRPr lang="en-US" sz="2400" b="1" kern="1200" dirty="0"/>
        </a:p>
      </dsp:txBody>
      <dsp:txXfrm>
        <a:off x="1034038" y="4203"/>
        <a:ext cx="9481561" cy="895271"/>
      </dsp:txXfrm>
    </dsp:sp>
    <dsp:sp modelId="{692914E0-C784-4EC0-B5AA-388C8CC50A33}">
      <dsp:nvSpPr>
        <dsp:cNvPr id="0" name=""/>
        <dsp:cNvSpPr/>
      </dsp:nvSpPr>
      <dsp:spPr>
        <a:xfrm>
          <a:off x="0" y="1123292"/>
          <a:ext cx="10515600" cy="8952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1248D5-EC4C-4B3A-B10B-A3F77C1BD174}">
      <dsp:nvSpPr>
        <dsp:cNvPr id="0" name=""/>
        <dsp:cNvSpPr/>
      </dsp:nvSpPr>
      <dsp:spPr>
        <a:xfrm>
          <a:off x="270819" y="1324729"/>
          <a:ext cx="492399" cy="4923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D3236-0BEA-4202-8E2E-334A38160FC6}">
      <dsp:nvSpPr>
        <dsp:cNvPr id="0" name=""/>
        <dsp:cNvSpPr/>
      </dsp:nvSpPr>
      <dsp:spPr>
        <a:xfrm>
          <a:off x="1034038" y="1123292"/>
          <a:ext cx="9481561" cy="89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50" tIns="94750" rIns="94750" bIns="94750" numCol="1" spcCol="1270" anchor="ctr" anchorCtr="0">
          <a:noAutofit/>
        </a:bodyPr>
        <a:lstStyle/>
        <a:p>
          <a:pPr marL="0" lvl="0" indent="0" algn="l" defTabSz="1066800">
            <a:lnSpc>
              <a:spcPct val="100000"/>
            </a:lnSpc>
            <a:spcBef>
              <a:spcPct val="0"/>
            </a:spcBef>
            <a:spcAft>
              <a:spcPct val="35000"/>
            </a:spcAft>
            <a:buNone/>
          </a:pPr>
          <a:r>
            <a:rPr lang="en-AU" sz="2400" b="1" kern="1200" dirty="0"/>
            <a:t>Document your concerns or observations</a:t>
          </a:r>
          <a:endParaRPr lang="en-US" sz="2400" b="1" kern="1200" dirty="0"/>
        </a:p>
      </dsp:txBody>
      <dsp:txXfrm>
        <a:off x="1034038" y="1123292"/>
        <a:ext cx="9481561" cy="895271"/>
      </dsp:txXfrm>
    </dsp:sp>
    <dsp:sp modelId="{7174999F-6FA4-43FF-9CA9-78C04762CC61}">
      <dsp:nvSpPr>
        <dsp:cNvPr id="0" name=""/>
        <dsp:cNvSpPr/>
      </dsp:nvSpPr>
      <dsp:spPr>
        <a:xfrm>
          <a:off x="0" y="2242382"/>
          <a:ext cx="10515600" cy="8952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2A14F-FC46-4924-94F4-835B4E21255C}">
      <dsp:nvSpPr>
        <dsp:cNvPr id="0" name=""/>
        <dsp:cNvSpPr/>
      </dsp:nvSpPr>
      <dsp:spPr>
        <a:xfrm>
          <a:off x="270819" y="2443818"/>
          <a:ext cx="492399" cy="4923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81272-86EE-4C4C-BA5E-944D5DFFF571}">
      <dsp:nvSpPr>
        <dsp:cNvPr id="0" name=""/>
        <dsp:cNvSpPr/>
      </dsp:nvSpPr>
      <dsp:spPr>
        <a:xfrm>
          <a:off x="1034038" y="2242382"/>
          <a:ext cx="9481561" cy="89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50" tIns="94750" rIns="94750" bIns="94750" numCol="1" spcCol="1270" anchor="ctr" anchorCtr="0">
          <a:noAutofit/>
        </a:bodyPr>
        <a:lstStyle/>
        <a:p>
          <a:pPr marL="0" lvl="0" indent="0" algn="l" defTabSz="1066800">
            <a:lnSpc>
              <a:spcPct val="100000"/>
            </a:lnSpc>
            <a:spcBef>
              <a:spcPct val="0"/>
            </a:spcBef>
            <a:spcAft>
              <a:spcPct val="35000"/>
            </a:spcAft>
            <a:buNone/>
          </a:pPr>
          <a:r>
            <a:rPr lang="en-AU" sz="2400" b="1" kern="1200" dirty="0"/>
            <a:t>Participate in case planning or pastoral support as required</a:t>
          </a:r>
          <a:endParaRPr lang="en-US" sz="2400" b="1" kern="1200" dirty="0"/>
        </a:p>
      </dsp:txBody>
      <dsp:txXfrm>
        <a:off x="1034038" y="2242382"/>
        <a:ext cx="9481561" cy="895271"/>
      </dsp:txXfrm>
    </dsp:sp>
    <dsp:sp modelId="{987382AF-36DD-4F3E-ABAD-49E85ACEDC0A}">
      <dsp:nvSpPr>
        <dsp:cNvPr id="0" name=""/>
        <dsp:cNvSpPr/>
      </dsp:nvSpPr>
      <dsp:spPr>
        <a:xfrm>
          <a:off x="0" y="3337407"/>
          <a:ext cx="10515600" cy="8952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62265-177C-497B-A45F-EE6054DB913A}">
      <dsp:nvSpPr>
        <dsp:cNvPr id="0" name=""/>
        <dsp:cNvSpPr/>
      </dsp:nvSpPr>
      <dsp:spPr>
        <a:xfrm>
          <a:off x="270819" y="3562908"/>
          <a:ext cx="492399" cy="4923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AA721B-B8B5-4BF0-B9D9-8C40727B8DF3}">
      <dsp:nvSpPr>
        <dsp:cNvPr id="0" name=""/>
        <dsp:cNvSpPr/>
      </dsp:nvSpPr>
      <dsp:spPr>
        <a:xfrm>
          <a:off x="1034038" y="3361472"/>
          <a:ext cx="9481561" cy="89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50" tIns="94750" rIns="94750" bIns="94750" numCol="1" spcCol="1270" anchor="ctr" anchorCtr="0">
          <a:noAutofit/>
        </a:bodyPr>
        <a:lstStyle/>
        <a:p>
          <a:pPr marL="0" lvl="0" indent="0" algn="l" defTabSz="1066800">
            <a:lnSpc>
              <a:spcPct val="100000"/>
            </a:lnSpc>
            <a:spcBef>
              <a:spcPct val="0"/>
            </a:spcBef>
            <a:spcAft>
              <a:spcPct val="35000"/>
            </a:spcAft>
            <a:buNone/>
          </a:pPr>
          <a:r>
            <a:rPr lang="en-AU" sz="2400" b="1" kern="1200" dirty="0"/>
            <a:t>Maintain confidentiality</a:t>
          </a:r>
          <a:endParaRPr lang="en-US" sz="2400" b="1" kern="1200" dirty="0"/>
        </a:p>
      </dsp:txBody>
      <dsp:txXfrm>
        <a:off x="1034038" y="3361472"/>
        <a:ext cx="9481561" cy="895271"/>
      </dsp:txXfrm>
    </dsp:sp>
    <dsp:sp modelId="{DC8C53D6-460E-4D64-B5EE-D679670C8A97}">
      <dsp:nvSpPr>
        <dsp:cNvPr id="0" name=""/>
        <dsp:cNvSpPr/>
      </dsp:nvSpPr>
      <dsp:spPr>
        <a:xfrm>
          <a:off x="0" y="4480562"/>
          <a:ext cx="10515600" cy="8952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5D625-8E77-42BF-855F-91E839D4EC37}">
      <dsp:nvSpPr>
        <dsp:cNvPr id="0" name=""/>
        <dsp:cNvSpPr/>
      </dsp:nvSpPr>
      <dsp:spPr>
        <a:xfrm>
          <a:off x="270819" y="4681998"/>
          <a:ext cx="492399" cy="4923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E8A0D-46B5-45BB-8025-A484F6C7447C}">
      <dsp:nvSpPr>
        <dsp:cNvPr id="0" name=""/>
        <dsp:cNvSpPr/>
      </dsp:nvSpPr>
      <dsp:spPr>
        <a:xfrm>
          <a:off x="1034038" y="4480562"/>
          <a:ext cx="9481561" cy="89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50" tIns="94750" rIns="94750" bIns="94750" numCol="1" spcCol="1270" anchor="ctr" anchorCtr="0">
          <a:noAutofit/>
        </a:bodyPr>
        <a:lstStyle/>
        <a:p>
          <a:pPr marL="0" lvl="0" indent="0" algn="l" defTabSz="1066800">
            <a:lnSpc>
              <a:spcPct val="100000"/>
            </a:lnSpc>
            <a:spcBef>
              <a:spcPct val="0"/>
            </a:spcBef>
            <a:spcAft>
              <a:spcPct val="35000"/>
            </a:spcAft>
            <a:buNone/>
          </a:pPr>
          <a:r>
            <a:rPr lang="en-AU" sz="2400" b="1" kern="1200" dirty="0"/>
            <a:t>The Principal will report to DCJ as required</a:t>
          </a:r>
          <a:endParaRPr lang="en-US" sz="2400" b="1" kern="1200" dirty="0"/>
        </a:p>
      </dsp:txBody>
      <dsp:txXfrm>
        <a:off x="1034038" y="4480562"/>
        <a:ext cx="9481561" cy="8952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F067759-7834-438C-BD9F-5F110A511D50}" type="datetimeFigureOut">
              <a:rPr lang="en-AU" smtClean="0"/>
              <a:t>30/04/2021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F128FF-4999-4522-B4AC-21B6D9047CB8}" type="slidenum">
              <a:rPr lang="en-AU" smtClean="0"/>
              <a:t>‹#›</a:t>
            </a:fld>
            <a:endParaRPr lang="en-AU"/>
          </a:p>
        </p:txBody>
      </p:sp>
    </p:spTree>
    <p:extLst>
      <p:ext uri="{BB962C8B-B14F-4D97-AF65-F5344CB8AC3E}">
        <p14:creationId xmlns:p14="http://schemas.microsoft.com/office/powerpoint/2010/main" val="241039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 through objectives one by one.</a:t>
            </a:r>
          </a:p>
        </p:txBody>
      </p:sp>
      <p:sp>
        <p:nvSpPr>
          <p:cNvPr id="4" name="Slide Number Placeholder 3"/>
          <p:cNvSpPr>
            <a:spLocks noGrp="1"/>
          </p:cNvSpPr>
          <p:nvPr>
            <p:ph type="sldNum" sz="quarter" idx="5"/>
          </p:nvPr>
        </p:nvSpPr>
        <p:spPr/>
        <p:txBody>
          <a:bodyPr/>
          <a:lstStyle/>
          <a:p>
            <a:fld id="{92F128FF-4999-4522-B4AC-21B6D9047CB8}" type="slidenum">
              <a:rPr lang="en-AU" smtClean="0"/>
              <a:t>2</a:t>
            </a:fld>
            <a:endParaRPr lang="en-AU"/>
          </a:p>
        </p:txBody>
      </p:sp>
    </p:spTree>
    <p:extLst>
      <p:ext uri="{BB962C8B-B14F-4D97-AF65-F5344CB8AC3E}">
        <p14:creationId xmlns:p14="http://schemas.microsoft.com/office/powerpoint/2010/main" val="13028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Refer to Handout: Screening Criteria for Abuse or Neglect ***</a:t>
            </a:r>
          </a:p>
          <a:p>
            <a:endParaRPr lang="en-AU" dirty="0"/>
          </a:p>
          <a:p>
            <a:r>
              <a:rPr lang="en-AU" dirty="0"/>
              <a:t>It is important to understand that the concern must fit certain criteria in order for it to be considered abuse or neglect and be reported to Community Services. The three legal criteria for making a report must be met.</a:t>
            </a:r>
          </a:p>
          <a:p>
            <a:pPr lvl="0"/>
            <a:r>
              <a:rPr lang="en-AU" dirty="0"/>
              <a:t>Reasonable grounds</a:t>
            </a:r>
          </a:p>
          <a:p>
            <a:pPr lvl="0"/>
            <a:r>
              <a:rPr lang="en-AU" dirty="0"/>
              <a:t>Current concerns</a:t>
            </a:r>
          </a:p>
          <a:p>
            <a:pPr lvl="0"/>
            <a:r>
              <a:rPr lang="en-AU" dirty="0"/>
              <a:t>Harm circumstance</a:t>
            </a:r>
          </a:p>
          <a:p>
            <a:r>
              <a:rPr lang="en-AU" dirty="0"/>
              <a:t>You do not need undeniable proof that a child is at risk of significant harm before making a report. If you can form a reasonable belief based on what the child or someone else has told you, what you have observed and what your own professional judgement says, then that is enough. The key is that the grounds must be reasonable. For example, it is not necessarily reasonable to say that a child is being physically abused because he has bruising on his arms and legs. There could be another reason for the bruising other than physical abuse. However, with a combination of factors such as observed threatening behaviour by the father at a weekend sports event, indicators of domestic violence in the mother’s behaviour, and a disclosure by a friend of the child who had been told that his friend’s father hits him, you might have reasonable grounds.</a:t>
            </a:r>
          </a:p>
          <a:p>
            <a:r>
              <a:rPr lang="en-AU" dirty="0"/>
              <a:t>There must be current concerns. In other words the a</a:t>
            </a:r>
            <a:r>
              <a:rPr lang="en-US" dirty="0" err="1"/>
              <a:t>buse</a:t>
            </a:r>
            <a:r>
              <a:rPr lang="en-US" dirty="0"/>
              <a:t> or neglect that is recent, there is abuse or neglect that is likely if nothing changes, the child has contact with person who has caused significant harm in past or, past abuse or neglect with continuing or significant impact on child or young person.</a:t>
            </a:r>
          </a:p>
          <a:p>
            <a:endParaRPr lang="en-US" dirty="0"/>
          </a:p>
          <a:p>
            <a:r>
              <a:rPr lang="en-US" dirty="0"/>
              <a:t>**** historical concerns that have not been reported*****</a:t>
            </a:r>
          </a:p>
          <a:p>
            <a:endParaRPr lang="en-US" dirty="0"/>
          </a:p>
          <a:p>
            <a:r>
              <a:rPr lang="en-US" dirty="0"/>
              <a:t>Historical concerns where the victim is now an adult needs to be reported to the Police however be mindful of the nature of the allegation and if there are current risks to any children the person currently has access to. </a:t>
            </a:r>
            <a:endParaRPr lang="en-AU" dirty="0"/>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11</a:t>
            </a:fld>
            <a:endParaRPr lang="en-AU"/>
          </a:p>
        </p:txBody>
      </p:sp>
    </p:spTree>
    <p:extLst>
      <p:ext uri="{BB962C8B-B14F-4D97-AF65-F5344CB8AC3E}">
        <p14:creationId xmlns:p14="http://schemas.microsoft.com/office/powerpoint/2010/main" val="28604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a:latin typeface="+mn-lt"/>
              </a:rPr>
              <a:t>The final criteria to make a risk of significant harm report to Community Services is having a concern fall into one of harm circumstances including: neglect, physical abuse, sexual abuse, serious psychological harm, relinquishing care, carer concerns or prenatal concerns for an unborn child.</a:t>
            </a:r>
          </a:p>
          <a:p>
            <a:pPr eaLnBrk="1" hangingPunct="1"/>
            <a:endParaRPr lang="en-AU" dirty="0">
              <a:latin typeface="+mn-lt"/>
            </a:endParaRPr>
          </a:p>
          <a:p>
            <a:pPr eaLnBrk="1" hangingPunct="1"/>
            <a:r>
              <a:rPr lang="en-AU" dirty="0">
                <a:latin typeface="+mn-lt"/>
              </a:rPr>
              <a:t>The CSO has developed screening criteria – see handout “Screening criteria for abuse or neglect” to assist school personnel to asses whether a concern for a student is a risk of harm concern involving possible abuse or neglect. Its basically a checklist that sets out the legal criteria and then helps you to identify the Harm Circumstance. The list of Harm Circumstances is not exhaustive but is an amalgamation of  harm circumstances covered by the legislation and the definitions in the Mandatory Reporters Guide.</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12</a:t>
            </a:fld>
            <a:endParaRPr lang="en-AU"/>
          </a:p>
        </p:txBody>
      </p:sp>
    </p:spTree>
    <p:extLst>
      <p:ext uri="{BB962C8B-B14F-4D97-AF65-F5344CB8AC3E}">
        <p14:creationId xmlns:p14="http://schemas.microsoft.com/office/powerpoint/2010/main" val="42178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participants to </a:t>
            </a:r>
          </a:p>
          <a:p>
            <a:pPr marL="228851" indent="-228851">
              <a:buAutoNum type="arabicPeriod"/>
            </a:pPr>
            <a:r>
              <a:rPr lang="en-AU" dirty="0"/>
              <a:t>Read through the first case study relating to Brendan.</a:t>
            </a:r>
          </a:p>
          <a:p>
            <a:pPr marL="228851" indent="-228851">
              <a:buAutoNum type="arabicPeriod"/>
            </a:pPr>
            <a:r>
              <a:rPr lang="en-AU" dirty="0"/>
              <a:t>With the person next to you discuss the following…</a:t>
            </a:r>
          </a:p>
          <a:p>
            <a:endParaRPr lang="en-AU" dirty="0"/>
          </a:p>
        </p:txBody>
      </p:sp>
      <p:sp>
        <p:nvSpPr>
          <p:cNvPr id="4" name="Slide Number Placeholder 3"/>
          <p:cNvSpPr>
            <a:spLocks noGrp="1"/>
          </p:cNvSpPr>
          <p:nvPr>
            <p:ph type="sldNum" sz="quarter" idx="5"/>
          </p:nvPr>
        </p:nvSpPr>
        <p:spPr/>
        <p:txBody>
          <a:bodyPr/>
          <a:lstStyle/>
          <a:p>
            <a:fld id="{F0D5F234-B1ED-41DC-A89B-C9CDDDD425C4}" type="slidenum">
              <a:rPr lang="en-AU" smtClean="0"/>
              <a:t>13</a:t>
            </a:fld>
            <a:endParaRPr lang="en-AU"/>
          </a:p>
        </p:txBody>
      </p:sp>
    </p:spTree>
    <p:extLst>
      <p:ext uri="{BB962C8B-B14F-4D97-AF65-F5344CB8AC3E}">
        <p14:creationId xmlns:p14="http://schemas.microsoft.com/office/powerpoint/2010/main" val="372299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the screening tool  Handout to assist you to determine whether the concern is in the ball park of abuse or neglect. </a:t>
            </a:r>
          </a:p>
          <a:p>
            <a:endParaRPr lang="en-AU" dirty="0"/>
          </a:p>
          <a:p>
            <a:r>
              <a:rPr lang="en-AU" dirty="0"/>
              <a:t>Also consider whether you consider Brendan may be at risk of significant harm.</a:t>
            </a:r>
          </a:p>
          <a:p>
            <a:endParaRPr lang="en-AU" dirty="0"/>
          </a:p>
          <a:p>
            <a:pPr>
              <a:defRPr/>
            </a:pPr>
            <a:r>
              <a:rPr lang="en-AU" b="1" dirty="0">
                <a:latin typeface="Arial Narrow" pitchFamily="34" charset="0"/>
              </a:rPr>
              <a:t>DISCUSSION WITH WHOLE GROUP AFTER READING:</a:t>
            </a:r>
          </a:p>
          <a:p>
            <a:pPr>
              <a:spcBef>
                <a:spcPts val="0"/>
              </a:spcBef>
              <a:defRPr/>
            </a:pPr>
            <a:endParaRPr lang="en-AU" dirty="0">
              <a:latin typeface="Arial Narrow" pitchFamily="34" charset="0"/>
            </a:endParaRPr>
          </a:p>
          <a:p>
            <a:pPr marL="228851" indent="-228851">
              <a:buFont typeface="+mj-lt"/>
              <a:buAutoNum type="arabicPeriod"/>
              <a:defRPr/>
            </a:pPr>
            <a:r>
              <a:rPr lang="en-AU" b="1" dirty="0">
                <a:latin typeface="Arial Narrow" pitchFamily="34" charset="0"/>
              </a:rPr>
              <a:t>Ask group what category of abuse or neglect is at issue. </a:t>
            </a:r>
          </a:p>
          <a:p>
            <a:pPr marL="629342" lvl="1" indent="-171639">
              <a:buFont typeface="Arial" pitchFamily="34" charset="0"/>
              <a:buChar char="•"/>
              <a:defRPr/>
            </a:pPr>
            <a:r>
              <a:rPr lang="en-AU" dirty="0">
                <a:latin typeface="Arial Narrow" pitchFamily="34" charset="0"/>
              </a:rPr>
              <a:t>Most identify physical abuse. Some also identify psychological harm.</a:t>
            </a:r>
          </a:p>
          <a:p>
            <a:pPr marL="629342" lvl="1" indent="-171639">
              <a:buFont typeface="Arial" pitchFamily="34" charset="0"/>
              <a:buChar char="•"/>
              <a:defRPr/>
            </a:pPr>
            <a:r>
              <a:rPr lang="en-AU" dirty="0">
                <a:latin typeface="Arial Narrow" pitchFamily="34" charset="0"/>
              </a:rPr>
              <a:t>Acknowledge there may be more than one category or harm circumstance that is relevant.</a:t>
            </a:r>
          </a:p>
          <a:p>
            <a:pPr marL="228851" lvl="1" indent="-228851">
              <a:buFont typeface="+mj-lt"/>
              <a:buAutoNum type="arabicPeriod" startAt="2"/>
              <a:defRPr/>
            </a:pPr>
            <a:r>
              <a:rPr lang="en-AU" b="1" dirty="0">
                <a:latin typeface="Arial Narrow" pitchFamily="34" charset="0"/>
              </a:rPr>
              <a:t>Ask group if based on their own judgment the concerns would meet the threshold of significant harm.</a:t>
            </a:r>
          </a:p>
          <a:p>
            <a:pPr marL="686554" lvl="2" indent="-228851">
              <a:buFont typeface="Arial" pitchFamily="34" charset="0"/>
              <a:buChar char="•"/>
              <a:defRPr/>
            </a:pPr>
            <a:r>
              <a:rPr lang="en-AU" dirty="0">
                <a:latin typeface="Arial Narrow" pitchFamily="34" charset="0"/>
              </a:rPr>
              <a:t>Ask them to put up their hand to see who thinks it is significant harm</a:t>
            </a:r>
          </a:p>
          <a:p>
            <a:pPr marL="686554" lvl="2" indent="-228851">
              <a:buFont typeface="Arial" pitchFamily="34" charset="0"/>
              <a:buChar char="•"/>
              <a:defRPr/>
            </a:pPr>
            <a:r>
              <a:rPr lang="en-AU" dirty="0">
                <a:latin typeface="Arial Narrow" pitchFamily="34" charset="0"/>
              </a:rPr>
              <a:t>Usually some think it is significant and some don’t</a:t>
            </a:r>
          </a:p>
          <a:p>
            <a:pPr marL="686554" lvl="2" indent="-228851">
              <a:buFont typeface="Arial" pitchFamily="34" charset="0"/>
              <a:buChar char="•"/>
              <a:defRPr/>
            </a:pPr>
            <a:r>
              <a:rPr lang="en-AU" dirty="0">
                <a:latin typeface="Arial Narrow" pitchFamily="34" charset="0"/>
              </a:rPr>
              <a:t>Acknowledge the subjectivity associated with assessing concerns.</a:t>
            </a:r>
          </a:p>
          <a:p>
            <a:pPr marL="686554" lvl="2" indent="-228851">
              <a:buFont typeface="Arial" pitchFamily="34" charset="0"/>
              <a:buChar char="•"/>
              <a:defRPr/>
            </a:pPr>
            <a:r>
              <a:rPr lang="en-AU" dirty="0">
                <a:latin typeface="Arial Narrow" pitchFamily="34" charset="0"/>
              </a:rPr>
              <a:t>What may seem significant to some of you may not be to others.</a:t>
            </a:r>
          </a:p>
          <a:p>
            <a:pPr marL="686554" lvl="2" indent="-228851">
              <a:buFont typeface="Arial" pitchFamily="34" charset="0"/>
              <a:buChar char="•"/>
              <a:defRPr/>
            </a:pPr>
            <a:r>
              <a:rPr lang="en-AU" dirty="0">
                <a:latin typeface="Arial Narrow" pitchFamily="34" charset="0"/>
              </a:rPr>
              <a:t>In addition, what may be significant in one context may not seem significant in another. For example, a doctor assessing an injury may assess it differently to the first aid officer in a school.</a:t>
            </a:r>
          </a:p>
          <a:p>
            <a:pPr marL="686554" lvl="2" indent="-228851">
              <a:buFont typeface="Arial" pitchFamily="34" charset="0"/>
              <a:buChar char="•"/>
              <a:defRPr/>
            </a:pPr>
            <a:r>
              <a:rPr lang="en-AU" dirty="0">
                <a:latin typeface="Arial Narrow" pitchFamily="34" charset="0"/>
              </a:rPr>
              <a:t>This leads to the next slide and discussion about why the MRG was developed.</a:t>
            </a:r>
            <a:endParaRPr lang="en-AU" dirty="0"/>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14</a:t>
            </a:fld>
            <a:endParaRPr lang="en-AU"/>
          </a:p>
        </p:txBody>
      </p:sp>
    </p:spTree>
    <p:extLst>
      <p:ext uri="{BB962C8B-B14F-4D97-AF65-F5344CB8AC3E}">
        <p14:creationId xmlns:p14="http://schemas.microsoft.com/office/powerpoint/2010/main" val="238433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The Mandatory Reporter Guide (MRG) is an online tool developed by the NSW Government. The MRG was specifically developed to bring relative consistency to the way concerns are assessed by all mandatory reporters to ensure that only the most serious concerns are being reported. </a:t>
            </a:r>
          </a:p>
          <a:p>
            <a:r>
              <a:rPr lang="en-AU" dirty="0">
                <a:latin typeface="+mn-lt"/>
              </a:rPr>
              <a:t>The MRG is straightforward to work through and guidance is provided throughout. It will normally be the Principal who is completing the MRG but they may do it in consultation with other staff such as the School Counsellor or class Teacher or the Child Protection Team. </a:t>
            </a:r>
          </a:p>
          <a:p>
            <a:r>
              <a:rPr lang="en-AU" dirty="0">
                <a:latin typeface="+mn-lt"/>
              </a:rPr>
              <a:t>On completion of your input about any significant concern, the MRG returns a decision about what action to take next. </a:t>
            </a:r>
          </a:p>
          <a:p>
            <a:endParaRPr lang="en-AU" dirty="0">
              <a:latin typeface="+mn-lt"/>
            </a:endParaRPr>
          </a:p>
          <a:p>
            <a:r>
              <a:rPr lang="en-AU" dirty="0">
                <a:latin typeface="+mn-lt"/>
              </a:rPr>
              <a:t>When you open the MRG you will need to identify the appropriate decision tree which is based on the harm circumstances in the legislation.</a:t>
            </a:r>
          </a:p>
          <a:p>
            <a:r>
              <a:rPr lang="en-AU" dirty="0">
                <a:latin typeface="+mn-lt"/>
              </a:rPr>
              <a:t>On the left hand side is a question and on the right is guidance about how to answer that question. Highlight that it is important to follow the guidance even if you think you know the answer as your automatic response may change after reading the guidance. </a:t>
            </a:r>
          </a:p>
          <a:p>
            <a:r>
              <a:rPr lang="en-AU" dirty="0">
                <a:latin typeface="+mn-lt"/>
              </a:rPr>
              <a:t>We are not going to open the actual MRG but we will use the following decision tree to assess  which is reflective of the actual online MRG to assess Brendan’s case.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15</a:t>
            </a:fld>
            <a:endParaRPr lang="en-AU"/>
          </a:p>
        </p:txBody>
      </p:sp>
    </p:spTree>
    <p:extLst>
      <p:ext uri="{BB962C8B-B14F-4D97-AF65-F5344CB8AC3E}">
        <p14:creationId xmlns:p14="http://schemas.microsoft.com/office/powerpoint/2010/main" val="165301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 through the physical abuse tree with the group.</a:t>
            </a:r>
          </a:p>
          <a:p>
            <a:endParaRPr lang="en-AU" dirty="0"/>
          </a:p>
          <a:p>
            <a:r>
              <a:rPr lang="en-AU" dirty="0"/>
              <a:t>When the final decision – Immediate report is reached, move to the next slide to explain the MRG final decisions.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16</a:t>
            </a:fld>
            <a:endParaRPr lang="en-AU"/>
          </a:p>
        </p:txBody>
      </p:sp>
    </p:spTree>
    <p:extLst>
      <p:ext uri="{BB962C8B-B14F-4D97-AF65-F5344CB8AC3E}">
        <p14:creationId xmlns:p14="http://schemas.microsoft.com/office/powerpoint/2010/main" val="158715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the MRG returns a decision “Immediate report to Community Services:” this means that an immediate report to Community Services should be made. The Child Protection Helpline is open 24 hours per day, seven days per week.</a:t>
            </a:r>
          </a:p>
          <a:p>
            <a:r>
              <a:rPr lang="en-AU" dirty="0"/>
              <a:t>If the decision is “Report to Community Services (within 24 hours)” this means as it is suggests that a report should be made to the Child Protection Helpline, Community Services within the next 24 hour period.</a:t>
            </a:r>
          </a:p>
          <a:p>
            <a:r>
              <a:rPr lang="en-AU" dirty="0"/>
              <a:t>The decision “Consult with a professional (or report to CS) means that professional advice or support may be required to inform what action is required or what support should be put in place. In most cases this would prompt the Principal or school staff member to consult with the OfS at CSBB. </a:t>
            </a:r>
          </a:p>
          <a:p>
            <a:endParaRPr lang="en-AU" dirty="0"/>
          </a:p>
          <a:p>
            <a:r>
              <a:rPr lang="en-AU" dirty="0"/>
              <a:t>There is however an option to report to Community Services directly if professional advice is not available or professional judgements suggests a report is warranted. </a:t>
            </a:r>
          </a:p>
          <a:p>
            <a:r>
              <a:rPr lang="en-AU" dirty="0"/>
              <a:t>If the MRG decision states that you should “Consult with a mental health professional or service (or report to CS)” this would infer that contact with mental health services should be made for further advice before deciding if a report needs to be made. It is important to link in with the school counsellor at this point who has an existing referral network or alternatively seek advice from the CSO. </a:t>
            </a:r>
          </a:p>
          <a:p>
            <a:endParaRPr lang="en-AU" dirty="0"/>
          </a:p>
          <a:p>
            <a:r>
              <a:rPr lang="en-AU" dirty="0"/>
              <a:t>The last MRG decision is Document and Continue Relationship. This essentially means that no report to Community Services is required and that the school will need to support the student or family at risk by other means.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17</a:t>
            </a:fld>
            <a:endParaRPr lang="en-AU"/>
          </a:p>
        </p:txBody>
      </p:sp>
    </p:spTree>
    <p:extLst>
      <p:ext uri="{BB962C8B-B14F-4D97-AF65-F5344CB8AC3E}">
        <p14:creationId xmlns:p14="http://schemas.microsoft.com/office/powerpoint/2010/main" val="173793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participants to </a:t>
            </a:r>
          </a:p>
          <a:p>
            <a:pPr marL="228851" indent="-228851">
              <a:buAutoNum type="arabicPeriod"/>
            </a:pPr>
            <a:r>
              <a:rPr lang="en-AU" dirty="0"/>
              <a:t>Read through the first case study relating to Verity.</a:t>
            </a:r>
          </a:p>
          <a:p>
            <a:pPr marL="228851" indent="-228851">
              <a:buAutoNum type="arabicPeriod"/>
            </a:pPr>
            <a:r>
              <a:rPr lang="en-AU" dirty="0"/>
              <a:t>With the person next to you discuss the following…</a:t>
            </a:r>
          </a:p>
          <a:p>
            <a:endParaRPr lang="en-AU" dirty="0"/>
          </a:p>
        </p:txBody>
      </p:sp>
      <p:sp>
        <p:nvSpPr>
          <p:cNvPr id="4" name="Slide Number Placeholder 3"/>
          <p:cNvSpPr>
            <a:spLocks noGrp="1"/>
          </p:cNvSpPr>
          <p:nvPr>
            <p:ph type="sldNum" sz="quarter" idx="5"/>
          </p:nvPr>
        </p:nvSpPr>
        <p:spPr/>
        <p:txBody>
          <a:bodyPr/>
          <a:lstStyle/>
          <a:p>
            <a:fld id="{F0D5F234-B1ED-41DC-A89B-C9CDDDD425C4}" type="slidenum">
              <a:rPr lang="en-AU" smtClean="0"/>
              <a:t>18</a:t>
            </a:fld>
            <a:endParaRPr lang="en-AU"/>
          </a:p>
        </p:txBody>
      </p:sp>
    </p:spTree>
    <p:extLst>
      <p:ext uri="{BB962C8B-B14F-4D97-AF65-F5344CB8AC3E}">
        <p14:creationId xmlns:p14="http://schemas.microsoft.com/office/powerpoint/2010/main" val="290207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latin typeface="Arial Narrow" pitchFamily="34" charset="0"/>
              </a:rPr>
              <a:t>You can use the screening tool </a:t>
            </a:r>
            <a:r>
              <a:rPr lang="en-AU" dirty="0">
                <a:solidFill>
                  <a:srgbClr val="FF0000"/>
                </a:solidFill>
                <a:latin typeface="Arial Narrow" pitchFamily="34" charset="0"/>
              </a:rPr>
              <a:t>(HANDOUT previously provided) </a:t>
            </a:r>
            <a:r>
              <a:rPr lang="en-AU" dirty="0">
                <a:latin typeface="Arial Narrow" pitchFamily="34" charset="0"/>
              </a:rPr>
              <a:t>to assist you to determine whether the concern is in the ball park of abuse or neglect. Also consider whether you consider Verity may be at risk of significant harm</a:t>
            </a:r>
          </a:p>
          <a:p>
            <a:pPr>
              <a:defRPr/>
            </a:pPr>
            <a:endParaRPr lang="en-AU" dirty="0">
              <a:latin typeface="Arial Narrow" pitchFamily="34" charset="0"/>
            </a:endParaRPr>
          </a:p>
          <a:p>
            <a:pPr>
              <a:spcBef>
                <a:spcPts val="0"/>
              </a:spcBef>
              <a:defRPr/>
            </a:pPr>
            <a:r>
              <a:rPr lang="en-AU" b="1" dirty="0">
                <a:latin typeface="Arial Narrow" pitchFamily="34" charset="0"/>
              </a:rPr>
              <a:t>DISCUSSION WITH WHOLE GROUP AFTER READING:</a:t>
            </a:r>
          </a:p>
          <a:p>
            <a:pPr>
              <a:defRPr/>
            </a:pPr>
            <a:endParaRPr lang="en-AU" dirty="0">
              <a:latin typeface="Arial Narrow" pitchFamily="34" charset="0"/>
            </a:endParaRPr>
          </a:p>
          <a:p>
            <a:pPr marL="228851" indent="-228851">
              <a:spcBef>
                <a:spcPts val="0"/>
              </a:spcBef>
              <a:buFont typeface="+mj-lt"/>
              <a:buAutoNum type="arabicPeriod"/>
              <a:defRPr/>
            </a:pPr>
            <a:r>
              <a:rPr lang="en-AU" b="1" dirty="0">
                <a:latin typeface="Arial Narrow" pitchFamily="34" charset="0"/>
              </a:rPr>
              <a:t>Ask group what category of abuse or neglect is at issue. </a:t>
            </a:r>
          </a:p>
          <a:p>
            <a:pPr marL="629342" lvl="1" indent="-171639">
              <a:buFont typeface="Arial" pitchFamily="34" charset="0"/>
              <a:buChar char="•"/>
              <a:defRPr/>
            </a:pPr>
            <a:r>
              <a:rPr lang="en-AU" dirty="0">
                <a:latin typeface="Arial Narrow" pitchFamily="34" charset="0"/>
              </a:rPr>
              <a:t>Most do not identify any abuse or neglect. </a:t>
            </a:r>
          </a:p>
          <a:p>
            <a:pPr marL="629342" lvl="1" indent="-171639">
              <a:buFont typeface="Arial" pitchFamily="34" charset="0"/>
              <a:buChar char="•"/>
              <a:defRPr/>
            </a:pPr>
            <a:r>
              <a:rPr lang="en-AU" dirty="0">
                <a:latin typeface="Arial Narrow" pitchFamily="34" charset="0"/>
              </a:rPr>
              <a:t>There is no clear harm circumstance</a:t>
            </a:r>
          </a:p>
          <a:p>
            <a:pPr marL="629342" lvl="1" indent="-171639">
              <a:buFont typeface="Arial" pitchFamily="34" charset="0"/>
              <a:buChar char="•"/>
              <a:defRPr/>
            </a:pPr>
            <a:r>
              <a:rPr lang="en-AU" dirty="0">
                <a:latin typeface="Arial Narrow" pitchFamily="34" charset="0"/>
              </a:rPr>
              <a:t>The case study points to possible neglect (having to get siblings ready) and possible DV, but there is not enough to create reasonable grounds</a:t>
            </a:r>
          </a:p>
          <a:p>
            <a:pPr marL="629342" lvl="1" indent="-171639">
              <a:defRPr/>
            </a:pPr>
            <a:endParaRPr lang="en-AU" dirty="0">
              <a:latin typeface="Arial Narrow" pitchFamily="34" charset="0"/>
            </a:endParaRPr>
          </a:p>
          <a:p>
            <a:pPr marL="228851" lvl="1" indent="-228851">
              <a:spcBef>
                <a:spcPts val="0"/>
              </a:spcBef>
              <a:buFont typeface="+mj-lt"/>
              <a:buAutoNum type="arabicPeriod" startAt="2"/>
              <a:defRPr/>
            </a:pPr>
            <a:r>
              <a:rPr lang="en-AU" b="1" dirty="0">
                <a:latin typeface="Arial Narrow" pitchFamily="34" charset="0"/>
              </a:rPr>
              <a:t>Ask group if based on their own judgment the concerns would meet the threshold of significant harm.</a:t>
            </a:r>
          </a:p>
          <a:p>
            <a:pPr marL="686554" lvl="2" indent="-228851">
              <a:spcBef>
                <a:spcPts val="0"/>
              </a:spcBef>
              <a:buFont typeface="Arial" pitchFamily="34" charset="0"/>
              <a:buChar char="•"/>
              <a:defRPr/>
            </a:pPr>
            <a:r>
              <a:rPr lang="en-AU" dirty="0">
                <a:latin typeface="Arial Narrow" pitchFamily="34" charset="0"/>
              </a:rPr>
              <a:t>This question becomes irrelevant because there are no reasonable grounds or harm circumstance</a:t>
            </a:r>
          </a:p>
          <a:p>
            <a:pPr marL="686554" lvl="2" indent="-228851">
              <a:spcBef>
                <a:spcPts val="0"/>
              </a:spcBef>
              <a:buFont typeface="Arial" pitchFamily="34" charset="0"/>
              <a:buChar char="•"/>
              <a:defRPr/>
            </a:pPr>
            <a:endParaRPr lang="en-AU" dirty="0">
              <a:latin typeface="Arial Narrow" pitchFamily="34" charset="0"/>
            </a:endParaRPr>
          </a:p>
          <a:p>
            <a:pPr marL="457703" lvl="2" indent="0">
              <a:spcBef>
                <a:spcPts val="0"/>
              </a:spcBef>
              <a:buFont typeface="Arial" pitchFamily="34" charset="0"/>
              <a:buNone/>
              <a:defRPr/>
            </a:pPr>
            <a:r>
              <a:rPr lang="en-AU" dirty="0">
                <a:latin typeface="Arial Narrow" pitchFamily="34" charset="0"/>
              </a:rPr>
              <a:t>Refer to MRG definitions as additional guides to how it wouldn’t meet any of the reporting categories: It does not fall under Neglect: Inadequate supervision; or inadequate basic care as we don’t know if the parent is present or if they are left alone for significant periods of time. In terms of Verity getting upset at times, it does not meet the threshold for Psychological Harm. </a:t>
            </a:r>
          </a:p>
          <a:p>
            <a:pPr marL="457703" lvl="2" indent="0">
              <a:spcBef>
                <a:spcPts val="0"/>
              </a:spcBef>
              <a:buFont typeface="Arial" pitchFamily="34" charset="0"/>
              <a:buNone/>
              <a:defRPr/>
            </a:pPr>
            <a:r>
              <a:rPr lang="en-AU" dirty="0">
                <a:latin typeface="Arial Narrow" pitchFamily="34" charset="0"/>
              </a:rPr>
              <a:t>Although concerning, it would not meet the ROSH threshold and does not need to be reported.</a:t>
            </a:r>
          </a:p>
          <a:p>
            <a:pPr marL="457703" lvl="2" indent="0">
              <a:spcBef>
                <a:spcPts val="0"/>
              </a:spcBef>
              <a:buFont typeface="Arial" pitchFamily="34" charset="0"/>
              <a:buNone/>
              <a:defRPr/>
            </a:pPr>
            <a:endParaRPr lang="en-AU" dirty="0">
              <a:latin typeface="Arial Narrow" pitchFamily="34" charset="0"/>
            </a:endParaRPr>
          </a:p>
          <a:p>
            <a:pPr marL="228851" lvl="1" indent="-228851">
              <a:spcBef>
                <a:spcPts val="0"/>
              </a:spcBef>
              <a:buFont typeface="+mj-lt"/>
              <a:buAutoNum type="arabicPeriod" startAt="2"/>
              <a:defRPr/>
            </a:pPr>
            <a:r>
              <a:rPr lang="en-AU" b="1" dirty="0">
                <a:latin typeface="Arial Narrow" pitchFamily="34" charset="0"/>
              </a:rPr>
              <a:t>How would you respond?</a:t>
            </a:r>
          </a:p>
          <a:p>
            <a:pPr>
              <a:defRPr/>
            </a:pPr>
            <a:r>
              <a:rPr lang="en-AU" dirty="0">
                <a:latin typeface="Arial Narrow" pitchFamily="34" charset="0"/>
              </a:rPr>
              <a:t>Trying to get participants to understand the need to ‘document and continue relationship’</a:t>
            </a:r>
          </a:p>
          <a:p>
            <a:pPr>
              <a:defRPr/>
            </a:pPr>
            <a:r>
              <a:rPr lang="en-AU" dirty="0">
                <a:latin typeface="Arial Narrow" pitchFamily="34" charset="0"/>
              </a:rPr>
              <a:t>Some suggestions include: Provide a pastoral response, meet with parents to discuss concerns, gauge parents’ response and perhaps take it further if they are unsupportive, referral for counselling – resilience building, basically monitor Verity and if no improvement/change then consider further options.</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19</a:t>
            </a:fld>
            <a:endParaRPr lang="en-AU"/>
          </a:p>
        </p:txBody>
      </p:sp>
    </p:spTree>
    <p:extLst>
      <p:ext uri="{BB962C8B-B14F-4D97-AF65-F5344CB8AC3E}">
        <p14:creationId xmlns:p14="http://schemas.microsoft.com/office/powerpoint/2010/main" val="25429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When concerns do not meet the threshold for reporting, it is important that we don’t adopt an attitude that there is nothing more we can do. </a:t>
            </a:r>
          </a:p>
          <a:p>
            <a:r>
              <a:rPr lang="en-AU" dirty="0">
                <a:latin typeface="+mn-lt"/>
              </a:rPr>
              <a:t>The decision outcome of “Document and Continue Relationship” recognises that some mandatory reporters have ongoing contact with children. While we may not be able to report we are able to put a whole host of supports in place for children and their families such as counselling, curriculum based support etc. </a:t>
            </a:r>
          </a:p>
          <a:p>
            <a:r>
              <a:rPr lang="en-AU" dirty="0">
                <a:latin typeface="+mn-lt"/>
              </a:rPr>
              <a:t>More importantly we are in a position to notice if conditions get worse for a child who we are concerned about and it is therefore important to document our initial concerns and continue to observe the student.</a:t>
            </a:r>
          </a:p>
          <a:p>
            <a:r>
              <a:rPr lang="en-AU" dirty="0">
                <a:latin typeface="+mn-lt"/>
              </a:rPr>
              <a:t>All outcomes require documentation (records) to be kept but an MRG decision of “Document and continue relationship” does NOT require you to report to Community Services. It is recognised however that over time concerns can accumulate to a level of significance and if this occurs a report can be made at the appropriate time. </a:t>
            </a:r>
          </a:p>
          <a:p>
            <a:endParaRPr lang="en-AU" dirty="0"/>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21</a:t>
            </a:fld>
            <a:endParaRPr lang="en-AU"/>
          </a:p>
        </p:txBody>
      </p:sp>
    </p:spTree>
    <p:extLst>
      <p:ext uri="{BB962C8B-B14F-4D97-AF65-F5344CB8AC3E}">
        <p14:creationId xmlns:p14="http://schemas.microsoft.com/office/powerpoint/2010/main" val="265110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n-lt"/>
              </a:rPr>
              <a:t>Child protection primarily relates to the safety and wellbeing of children and young people. In NSW child protection is determined by NSW legislation. Community Services, part of the NSW Department of Family and Community Services (formerly known as </a:t>
            </a:r>
            <a:r>
              <a:rPr lang="en-AU" dirty="0" err="1">
                <a:latin typeface="+mn-lt"/>
              </a:rPr>
              <a:t>DoCS</a:t>
            </a:r>
            <a:r>
              <a:rPr lang="en-AU" dirty="0">
                <a:latin typeface="+mn-lt"/>
              </a:rPr>
              <a:t>) is the statutory authority responsible for child protection in NSW. </a:t>
            </a:r>
          </a:p>
          <a:p>
            <a:r>
              <a:rPr lang="en-AU" dirty="0">
                <a:latin typeface="+mn-lt"/>
              </a:rPr>
              <a:t>Prior to 2008 mandatory reporters were required to report to CS when there were reasonable grounds to suspect that a child or young person was at </a:t>
            </a:r>
            <a:r>
              <a:rPr lang="en-AU" u="sng" dirty="0">
                <a:latin typeface="+mn-lt"/>
              </a:rPr>
              <a:t>risk of harm</a:t>
            </a:r>
            <a:r>
              <a:rPr lang="en-AU" dirty="0">
                <a:latin typeface="+mn-lt"/>
              </a:rPr>
              <a:t>. This resulted in </a:t>
            </a:r>
            <a:r>
              <a:rPr lang="en-AU" dirty="0" err="1">
                <a:latin typeface="+mn-lt"/>
              </a:rPr>
              <a:t>DoCS</a:t>
            </a:r>
            <a:r>
              <a:rPr lang="en-AU" dirty="0">
                <a:latin typeface="+mn-lt"/>
              </a:rPr>
              <a:t> (as it was then called) becoming clogged with reports and significant resources being diverted to managing information rather than responding to serious concerns.</a:t>
            </a:r>
          </a:p>
          <a:p>
            <a:r>
              <a:rPr lang="en-AU" dirty="0">
                <a:latin typeface="+mn-lt"/>
              </a:rPr>
              <a:t>In 2008, following a number of high profile child deaths, a Special Commission of Inquiry into the Child Protection system was completed by Justice James Wood. One of the key outcomes of this Inquiry was that child protection is the collective responsibility of the whole of Government and community. In March 2009, the Government responded to the Inquiry by developing an action plan known as “Keep Them Safe”. </a:t>
            </a:r>
          </a:p>
          <a:p>
            <a:r>
              <a:rPr lang="en-AU" dirty="0">
                <a:latin typeface="+mn-lt"/>
              </a:rPr>
              <a:t>The key changes from the Inquiry were (a) increasing the threshold for reporting to Community Services and (b) establishing information exchange provisions.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3</a:t>
            </a:fld>
            <a:endParaRPr lang="en-AU"/>
          </a:p>
        </p:txBody>
      </p:sp>
    </p:spTree>
    <p:extLst>
      <p:ext uri="{BB962C8B-B14F-4D97-AF65-F5344CB8AC3E}">
        <p14:creationId xmlns:p14="http://schemas.microsoft.com/office/powerpoint/2010/main" val="134593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create or maintain a safe  space for children by keeping on doing what you do every day. For some children whose home lives are tumultuous, school is often the only safe place. You often build relationships of trust with students and it’s important to keep the door open so that if they want to talk more they know they can. Obviously it’s important to know the limits of your role and to refer on when needed, but it is important to foster a safe environment.</a:t>
            </a:r>
          </a:p>
          <a:p>
            <a:endParaRPr lang="en-AU" dirty="0"/>
          </a:p>
          <a:p>
            <a:r>
              <a:rPr lang="en-US" dirty="0"/>
              <a:t>Parents have primary responsibility to care for their children. It is important to involve them in issues relating to their children. It is also important not to judge them or assume the worst simply because you are concerned about their child. Often families experience difficulties for a whole range of reasons and the concerns you have may simply be symptomatic of current difficulties rather than abusive or neglectful parenting. We need to think about how to engage with parents and support them so that their children are at less risk. For example, the school might arrange drop offs and pick ups or provide lunches for the children or uniforms. In some cases it will be appropriate to discuss concerns with parents, as difficult as this might be. A positive response from parents will lessen our concerns. A negative response will obviously give us more grounds for concern.</a:t>
            </a:r>
            <a:endParaRPr lang="en-AU" dirty="0"/>
          </a:p>
          <a:p>
            <a:r>
              <a:rPr lang="en-US" dirty="0"/>
              <a:t>Talk to other agencies or professionals if you feel you don’t have enough information to make informed decisions about how best to support a child by considering whether there may be some more information out there to assist. To access this information you can utilize Chapter 16A.</a:t>
            </a:r>
            <a:endParaRPr lang="en-AU" dirty="0"/>
          </a:p>
          <a:p>
            <a:r>
              <a:rPr lang="en-US" dirty="0"/>
              <a:t>Make referrals to services if appropriate, such as financial assistance, family support, legal advice, counselling, mental health issues, drug and alcohol issues, housing, domestic violence, parenting education, promote resilience, school counselling. </a:t>
            </a:r>
            <a:r>
              <a:rPr lang="en-US" dirty="0">
                <a:solidFill>
                  <a:srgbClr val="FF0000"/>
                </a:solidFill>
              </a:rPr>
              <a:t>Refer to Handout – Finding help for families</a:t>
            </a:r>
          </a:p>
          <a:p>
            <a:endParaRPr lang="en-AU" dirty="0">
              <a:solidFill>
                <a:srgbClr val="FF0000"/>
              </a:solidFill>
            </a:endParaRPr>
          </a:p>
          <a:p>
            <a:r>
              <a:rPr lang="en-US" dirty="0"/>
              <a:t>Consider what is reasonable possible and sustainable, as much as we may want to help children and their families, we need to consider what a school can reasonably do. We are not a social welfare agency. While we are great at providing pastoral care and support, there may be some situations where we can’t do much at all except to support a child in being more resilient to a challenging and difficult family life. </a:t>
            </a:r>
            <a:endParaRPr lang="en-AU" dirty="0"/>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22</a:t>
            </a:fld>
            <a:endParaRPr lang="en-AU"/>
          </a:p>
        </p:txBody>
      </p:sp>
    </p:spTree>
    <p:extLst>
      <p:ext uri="{BB962C8B-B14F-4D97-AF65-F5344CB8AC3E}">
        <p14:creationId xmlns:p14="http://schemas.microsoft.com/office/powerpoint/2010/main" val="1664328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24</a:t>
            </a:fld>
            <a:endParaRPr lang="en-AU"/>
          </a:p>
        </p:txBody>
      </p:sp>
    </p:spTree>
    <p:extLst>
      <p:ext uri="{BB962C8B-B14F-4D97-AF65-F5344CB8AC3E}">
        <p14:creationId xmlns:p14="http://schemas.microsoft.com/office/powerpoint/2010/main" val="245129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participants to </a:t>
            </a:r>
          </a:p>
          <a:p>
            <a:pPr marL="228851" indent="-228851">
              <a:buAutoNum type="arabicPeriod"/>
            </a:pPr>
            <a:r>
              <a:rPr lang="en-AU" dirty="0"/>
              <a:t>Read through the first case study relating to Lucy.</a:t>
            </a:r>
          </a:p>
          <a:p>
            <a:pPr marL="228851" indent="-228851">
              <a:buAutoNum type="arabicPeriod"/>
            </a:pPr>
            <a:r>
              <a:rPr lang="en-AU" dirty="0"/>
              <a:t>With the person next to you discuss the following…</a:t>
            </a:r>
          </a:p>
          <a:p>
            <a:endParaRPr lang="en-AU" dirty="0"/>
          </a:p>
        </p:txBody>
      </p:sp>
      <p:sp>
        <p:nvSpPr>
          <p:cNvPr id="4" name="Slide Number Placeholder 3"/>
          <p:cNvSpPr>
            <a:spLocks noGrp="1"/>
          </p:cNvSpPr>
          <p:nvPr>
            <p:ph type="sldNum" sz="quarter" idx="5"/>
          </p:nvPr>
        </p:nvSpPr>
        <p:spPr/>
        <p:txBody>
          <a:bodyPr/>
          <a:lstStyle/>
          <a:p>
            <a:fld id="{F0D5F234-B1ED-41DC-A89B-C9CDDDD425C4}" type="slidenum">
              <a:rPr lang="en-AU" smtClean="0"/>
              <a:t>25</a:t>
            </a:fld>
            <a:endParaRPr lang="en-AU"/>
          </a:p>
        </p:txBody>
      </p:sp>
    </p:spTree>
    <p:extLst>
      <p:ext uri="{BB962C8B-B14F-4D97-AF65-F5344CB8AC3E}">
        <p14:creationId xmlns:p14="http://schemas.microsoft.com/office/powerpoint/2010/main" val="115801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AU" sz="1400" dirty="0">
                <a:latin typeface="Arial Narrow" pitchFamily="34" charset="0"/>
              </a:rPr>
              <a:t>You can use the screening tool </a:t>
            </a:r>
            <a:r>
              <a:rPr lang="en-AU" sz="1400" dirty="0">
                <a:solidFill>
                  <a:srgbClr val="FF0000"/>
                </a:solidFill>
                <a:latin typeface="Arial Narrow" pitchFamily="34" charset="0"/>
              </a:rPr>
              <a:t>(HANDOUT previously provided)</a:t>
            </a:r>
            <a:r>
              <a:rPr lang="en-AU" sz="1400" dirty="0">
                <a:latin typeface="Arial Narrow" pitchFamily="34" charset="0"/>
              </a:rPr>
              <a:t> to assist you to determine whether the concern is in the ball park of abuse or neglect. Also consider whether you consider Lucy may be at risk of significant harm.</a:t>
            </a:r>
          </a:p>
          <a:p>
            <a:pPr>
              <a:defRPr/>
            </a:pPr>
            <a:r>
              <a:rPr lang="en-AU" sz="1400" b="1" dirty="0">
                <a:latin typeface="Arial Narrow" pitchFamily="34" charset="0"/>
              </a:rPr>
              <a:t>DISCUSSION WITH WHOLE GROUP AFTER READING:</a:t>
            </a:r>
          </a:p>
          <a:p>
            <a:pPr>
              <a:defRPr/>
            </a:pPr>
            <a:r>
              <a:rPr lang="en-AU" sz="1400" dirty="0">
                <a:latin typeface="Arial Narrow" pitchFamily="34" charset="0"/>
              </a:rPr>
              <a:t>Question:  Is there any Lucy’s in your school???</a:t>
            </a:r>
          </a:p>
          <a:p>
            <a:pPr marL="228851" indent="-228851">
              <a:buFont typeface="+mj-lt"/>
              <a:buAutoNum type="arabicPeriod"/>
              <a:defRPr/>
            </a:pPr>
            <a:r>
              <a:rPr lang="en-AU" sz="1400" b="1" dirty="0">
                <a:latin typeface="Arial Narrow" pitchFamily="34" charset="0"/>
              </a:rPr>
              <a:t>Question:    What category of abuse or neglect is at issue?</a:t>
            </a:r>
          </a:p>
          <a:p>
            <a:pPr marL="629342" lvl="1" indent="-171639">
              <a:buFont typeface="Arial" pitchFamily="34" charset="0"/>
              <a:buChar char="•"/>
              <a:defRPr/>
            </a:pPr>
            <a:r>
              <a:rPr lang="en-AU" sz="1400" dirty="0">
                <a:latin typeface="Arial Narrow" pitchFamily="34" charset="0"/>
              </a:rPr>
              <a:t>Most do not identify any abuse or neglect initially. </a:t>
            </a:r>
          </a:p>
          <a:p>
            <a:pPr marL="629342" lvl="1" indent="-171639">
              <a:buFont typeface="Arial" pitchFamily="34" charset="0"/>
              <a:buChar char="•"/>
              <a:defRPr/>
            </a:pPr>
            <a:r>
              <a:rPr lang="en-AU" sz="1400" dirty="0">
                <a:latin typeface="Arial Narrow" pitchFamily="34" charset="0"/>
              </a:rPr>
              <a:t>Some identify that more information is needed – this the key point</a:t>
            </a:r>
          </a:p>
          <a:p>
            <a:pPr marL="629342" lvl="1" indent="-171639">
              <a:buFont typeface="Arial" pitchFamily="34" charset="0"/>
              <a:buChar char="•"/>
              <a:defRPr/>
            </a:pPr>
            <a:r>
              <a:rPr lang="en-AU" sz="1400" dirty="0">
                <a:latin typeface="Arial Narrow" pitchFamily="34" charset="0"/>
              </a:rPr>
              <a:t>On the basis of the information provided, there is not enough to say abuse or neglect is at issue.</a:t>
            </a:r>
          </a:p>
          <a:p>
            <a:pPr marL="265405" lvl="1" indent="-265405">
              <a:buFont typeface="+mj-lt"/>
              <a:buAutoNum type="arabicPeriod" startAt="2"/>
              <a:defRPr/>
            </a:pPr>
            <a:r>
              <a:rPr lang="en-AU" sz="1400" b="1" dirty="0">
                <a:latin typeface="Arial Narrow" pitchFamily="34" charset="0"/>
              </a:rPr>
              <a:t>Question:   Based on your own judgment would concerns meet the threshold of significant harm?</a:t>
            </a:r>
          </a:p>
          <a:p>
            <a:pPr marL="686554" lvl="2" indent="-228851">
              <a:buFont typeface="Arial" pitchFamily="34" charset="0"/>
              <a:buChar char="•"/>
              <a:defRPr/>
            </a:pPr>
            <a:r>
              <a:rPr lang="en-AU" sz="1400" dirty="0">
                <a:latin typeface="Arial Narrow" pitchFamily="34" charset="0"/>
              </a:rPr>
              <a:t>This question becomes irrelevant on the initial information because there are no reasonable grounds or harm circumstance</a:t>
            </a:r>
          </a:p>
          <a:p>
            <a:pPr marL="228851" lvl="1" indent="-228851">
              <a:buFont typeface="+mj-lt"/>
              <a:buAutoNum type="arabicPeriod" startAt="2"/>
              <a:defRPr/>
            </a:pPr>
            <a:r>
              <a:rPr lang="en-AU" sz="1400" b="1" dirty="0">
                <a:latin typeface="Arial Narrow" pitchFamily="34" charset="0"/>
              </a:rPr>
              <a:t>Question:    How would you respond?</a:t>
            </a:r>
          </a:p>
          <a:p>
            <a:pPr marL="686554" lvl="2" indent="-228851">
              <a:buFont typeface="Arial" pitchFamily="34" charset="0"/>
              <a:buChar char="•"/>
              <a:defRPr/>
            </a:pPr>
            <a:r>
              <a:rPr lang="en-AU" sz="1400" dirty="0">
                <a:latin typeface="Arial Narrow" pitchFamily="34" charset="0"/>
              </a:rPr>
              <a:t>Seek a referral from her parents for counselling</a:t>
            </a:r>
          </a:p>
          <a:p>
            <a:pPr marL="686554" lvl="2" indent="-228851">
              <a:buFont typeface="Arial" pitchFamily="34" charset="0"/>
              <a:buChar char="•"/>
              <a:defRPr/>
            </a:pPr>
            <a:r>
              <a:rPr lang="en-AU" sz="1400" dirty="0">
                <a:latin typeface="Arial Narrow" pitchFamily="34" charset="0"/>
              </a:rPr>
              <a:t>Acknowledge that Lucy is relatively unknown as she is new to the school and question whether we have enough information about her to make informed decisions</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26</a:t>
            </a:fld>
            <a:endParaRPr lang="en-AU"/>
          </a:p>
        </p:txBody>
      </p:sp>
    </p:spTree>
    <p:extLst>
      <p:ext uri="{BB962C8B-B14F-4D97-AF65-F5344CB8AC3E}">
        <p14:creationId xmlns:p14="http://schemas.microsoft.com/office/powerpoint/2010/main" val="2568552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OUT SLIDE</a:t>
            </a:r>
          </a:p>
          <a:p>
            <a:endParaRPr lang="en-AU" dirty="0"/>
          </a:p>
          <a:p>
            <a:r>
              <a:rPr lang="en-AU" dirty="0"/>
              <a:t>Question: Does this change the scenario?</a:t>
            </a:r>
          </a:p>
          <a:p>
            <a:endParaRPr lang="en-AU" dirty="0"/>
          </a:p>
          <a:p>
            <a:r>
              <a:rPr lang="en-AU" dirty="0"/>
              <a:t>Question: What do you think of this new information?</a:t>
            </a:r>
          </a:p>
          <a:p>
            <a:pPr marL="171639" indent="-171639">
              <a:buFont typeface="Arial" panose="020B0604020202020204" pitchFamily="34" charset="0"/>
              <a:buChar char="•"/>
            </a:pPr>
            <a:r>
              <a:rPr lang="en-AU" dirty="0"/>
              <a:t>Most say they would definitely report based on this new information and this is the correct information</a:t>
            </a:r>
          </a:p>
          <a:p>
            <a:pPr marL="171639" indent="-171639">
              <a:buFont typeface="Arial" panose="020B0604020202020204" pitchFamily="34" charset="0"/>
              <a:buChar char="•"/>
            </a:pPr>
            <a:r>
              <a:rPr lang="en-AU" dirty="0"/>
              <a:t>Highlight the importance of seeking information, particularly from previous schools, were concerns exist for the safety, welfare and wellbeing of students. </a:t>
            </a:r>
          </a:p>
          <a:p>
            <a:pPr marL="171639" indent="-171639">
              <a:buFont typeface="Arial" panose="020B0604020202020204" pitchFamily="34" charset="0"/>
              <a:buChar char="•"/>
            </a:pPr>
            <a:endParaRPr lang="en-AU" dirty="0"/>
          </a:p>
          <a:p>
            <a:pPr marL="171639" indent="-171639">
              <a:buFont typeface="Arial" panose="020B0604020202020204" pitchFamily="34" charset="0"/>
              <a:buChar char="•"/>
            </a:pPr>
            <a:r>
              <a:rPr lang="en-AU" dirty="0"/>
              <a:t>“Sexually explicit behaviour” clarify what does that mean? Has she harmed another child or acted out towards another child?</a:t>
            </a:r>
          </a:p>
          <a:p>
            <a:pPr marL="171639" indent="-171639">
              <a:buFont typeface="Arial" panose="020B0604020202020204" pitchFamily="34" charset="0"/>
              <a:buChar char="•"/>
            </a:pPr>
            <a:r>
              <a:rPr lang="en-AU" dirty="0"/>
              <a:t>Advice I always used to give Caseworkers I supervised, if it doesn’t make sense to you, or if you’re reading it and still curious- others reading the report will be asking questions too. So it’s really important to ask clarifying questions. </a:t>
            </a:r>
          </a:p>
          <a:p>
            <a:pPr marL="171639" indent="-171639">
              <a:buFont typeface="Arial" panose="020B0604020202020204" pitchFamily="34" charset="0"/>
              <a:buChar char="•"/>
            </a:pPr>
            <a:r>
              <a:rPr lang="en-AU" dirty="0"/>
              <a:t>Did the previous school address the sexualised behaviour with the parent? What was the response? Was the parent protective. </a:t>
            </a:r>
          </a:p>
          <a:p>
            <a:pPr marL="171639" indent="-171639">
              <a:buFont typeface="Arial" panose="020B0604020202020204" pitchFamily="34" charset="0"/>
              <a:buChar char="•"/>
            </a:pPr>
            <a:r>
              <a:rPr lang="en-AU" dirty="0"/>
              <a:t>Who has or had access to Lucy? Could she be accessing information or inappropriate sexual material online? </a:t>
            </a:r>
          </a:p>
          <a:p>
            <a:pPr marL="171639" indent="-171639">
              <a:buFont typeface="Arial" panose="020B0604020202020204" pitchFamily="34" charset="0"/>
              <a:buChar char="•"/>
            </a:pPr>
            <a:r>
              <a:rPr lang="en-AU" dirty="0"/>
              <a:t>Need to address it with her parent and see what their response is?</a:t>
            </a:r>
          </a:p>
          <a:p>
            <a:pPr marL="171639" indent="-171639">
              <a:buFont typeface="Arial" panose="020B0604020202020204" pitchFamily="34" charset="0"/>
              <a:buChar char="•"/>
            </a:pPr>
            <a:endParaRPr lang="en-AU" dirty="0"/>
          </a:p>
          <a:p>
            <a:pPr marL="171639" indent="-171639">
              <a:buFont typeface="Arial" panose="020B0604020202020204" pitchFamily="34" charset="0"/>
              <a:buChar char="•"/>
            </a:pPr>
            <a:r>
              <a:rPr lang="en-AU" dirty="0"/>
              <a:t>Consider reporting if there is a negative response from the parents. </a:t>
            </a:r>
          </a:p>
          <a:p>
            <a:pPr marL="171639" indent="-171639">
              <a:buFont typeface="Arial" panose="020B0604020202020204" pitchFamily="34" charset="0"/>
              <a:buChar char="•"/>
            </a:pPr>
            <a:r>
              <a:rPr lang="en-AU" dirty="0"/>
              <a:t>Consider a risk management plan for Lucy if the behaviour is present/has been observed.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27</a:t>
            </a:fld>
            <a:endParaRPr lang="en-AU"/>
          </a:p>
        </p:txBody>
      </p:sp>
    </p:spTree>
    <p:extLst>
      <p:ext uri="{BB962C8B-B14F-4D97-AF65-F5344CB8AC3E}">
        <p14:creationId xmlns:p14="http://schemas.microsoft.com/office/powerpoint/2010/main" val="260967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a:t>The MRG is only as effective as the information that is provided for review. </a:t>
            </a:r>
          </a:p>
          <a:p>
            <a:pPr eaLnBrk="1" hangingPunct="1"/>
            <a:r>
              <a:rPr lang="en-AU" dirty="0"/>
              <a:t>Reporters should provide all relevant information when making a report, not only sufficient information to justify reaching the significant harm threshold. </a:t>
            </a:r>
          </a:p>
          <a:p>
            <a:pPr eaLnBrk="1" hangingPunct="1"/>
            <a:r>
              <a:rPr lang="en-AU" dirty="0"/>
              <a:t>May wish to consider information exchange</a:t>
            </a:r>
          </a:p>
          <a:p>
            <a:pPr eaLnBrk="1" hangingPunct="1"/>
            <a:endParaRPr lang="en-AU" dirty="0"/>
          </a:p>
          <a:p>
            <a:pPr eaLnBrk="1" hangingPunct="1">
              <a:lnSpc>
                <a:spcPct val="90000"/>
              </a:lnSpc>
              <a:spcAft>
                <a:spcPct val="40000"/>
              </a:spcAft>
              <a:buFontTx/>
              <a:buChar char="•"/>
            </a:pPr>
            <a:r>
              <a:rPr lang="en-AU" dirty="0">
                <a:latin typeface="Tahoma" pitchFamily="34" charset="0"/>
                <a:cs typeface="Tahoma" pitchFamily="34" charset="0"/>
              </a:rPr>
              <a:t>Make sure you have all the available information</a:t>
            </a:r>
          </a:p>
          <a:p>
            <a:pPr eaLnBrk="1" hangingPunct="1">
              <a:lnSpc>
                <a:spcPct val="90000"/>
              </a:lnSpc>
              <a:spcAft>
                <a:spcPct val="40000"/>
              </a:spcAft>
              <a:buFontTx/>
              <a:buChar char="•"/>
            </a:pPr>
            <a:r>
              <a:rPr lang="en-AU" dirty="0">
                <a:latin typeface="Tahoma" pitchFamily="34" charset="0"/>
                <a:cs typeface="Tahoma" pitchFamily="34" charset="0"/>
              </a:rPr>
              <a:t>Consider information exchange request</a:t>
            </a:r>
          </a:p>
          <a:p>
            <a:pPr eaLnBrk="1" hangingPunct="1">
              <a:lnSpc>
                <a:spcPct val="90000"/>
              </a:lnSpc>
              <a:spcAft>
                <a:spcPct val="40000"/>
              </a:spcAft>
              <a:buFontTx/>
              <a:buChar char="•"/>
            </a:pPr>
            <a:r>
              <a:rPr lang="en-US" dirty="0">
                <a:latin typeface="Tahoma" pitchFamily="34" charset="0"/>
                <a:cs typeface="Tahoma" pitchFamily="34" charset="0"/>
              </a:rPr>
              <a:t>Additional information may change your answers on the decision tree</a:t>
            </a:r>
          </a:p>
          <a:p>
            <a:pPr eaLnBrk="1" hangingPunct="1">
              <a:lnSpc>
                <a:spcPct val="90000"/>
              </a:lnSpc>
              <a:spcAft>
                <a:spcPct val="40000"/>
              </a:spcAft>
              <a:buFontTx/>
              <a:buChar char="•"/>
            </a:pPr>
            <a:r>
              <a:rPr lang="en-US" dirty="0">
                <a:latin typeface="Tahoma" pitchFamily="34" charset="0"/>
                <a:cs typeface="Tahoma" pitchFamily="34" charset="0"/>
              </a:rPr>
              <a:t>Insufficient detail may affect CS response</a:t>
            </a:r>
          </a:p>
          <a:p>
            <a:pPr eaLnBrk="1" hangingPunct="1">
              <a:lnSpc>
                <a:spcPct val="90000"/>
              </a:lnSpc>
              <a:spcAft>
                <a:spcPct val="40000"/>
              </a:spcAft>
              <a:buFontTx/>
              <a:buChar char="•"/>
            </a:pPr>
            <a:endParaRPr lang="en-US" dirty="0">
              <a:latin typeface="Tahoma" pitchFamily="34" charset="0"/>
              <a:cs typeface="Tahoma" pitchFamily="34" charset="0"/>
            </a:endParaRPr>
          </a:p>
          <a:p>
            <a:pPr eaLnBrk="1" hangingPunct="1">
              <a:lnSpc>
                <a:spcPct val="90000"/>
              </a:lnSpc>
              <a:spcAft>
                <a:spcPct val="40000"/>
              </a:spcAft>
              <a:buFontTx/>
              <a:buNone/>
            </a:pPr>
            <a:r>
              <a:rPr lang="en-US" dirty="0">
                <a:latin typeface="Tahoma" pitchFamily="34" charset="0"/>
                <a:cs typeface="Tahoma" pitchFamily="34" charset="0"/>
              </a:rPr>
              <a:t>If time allows, go through part of the Reporting to DCJ presentation but namely the following docs available through the : </a:t>
            </a:r>
          </a:p>
          <a:p>
            <a:pPr eaLnBrk="1" hangingPunct="1">
              <a:lnSpc>
                <a:spcPct val="90000"/>
              </a:lnSpc>
              <a:spcAft>
                <a:spcPct val="40000"/>
              </a:spcAft>
              <a:buFontTx/>
              <a:buNone/>
            </a:pPr>
            <a:endParaRPr lang="en-US" dirty="0">
              <a:latin typeface="Tahoma" pitchFamily="34" charset="0"/>
              <a:cs typeface="Tahoma" pitchFamily="34" charset="0"/>
            </a:endParaRPr>
          </a:p>
          <a:p>
            <a:pPr marL="171450" indent="-171450" eaLnBrk="1" hangingPunct="1">
              <a:lnSpc>
                <a:spcPct val="90000"/>
              </a:lnSpc>
              <a:spcAft>
                <a:spcPct val="40000"/>
              </a:spcAft>
              <a:buFont typeface="Arial" panose="020B0604020202020204" pitchFamily="34" charset="0"/>
              <a:buChar char="•"/>
            </a:pPr>
            <a:r>
              <a:rPr lang="en-US" dirty="0">
                <a:latin typeface="Tahoma" pitchFamily="34" charset="0"/>
                <a:cs typeface="Tahoma" pitchFamily="34" charset="0"/>
              </a:rPr>
              <a:t>How to e-report (discuss pros/cons of e-reporting &amp; calling)</a:t>
            </a:r>
          </a:p>
          <a:p>
            <a:pPr marL="171450" indent="-171450" eaLnBrk="1" hangingPunct="1">
              <a:lnSpc>
                <a:spcPct val="90000"/>
              </a:lnSpc>
              <a:spcAft>
                <a:spcPct val="40000"/>
              </a:spcAft>
              <a:buFont typeface="Arial" panose="020B0604020202020204" pitchFamily="34" charset="0"/>
              <a:buChar char="•"/>
            </a:pPr>
            <a:r>
              <a:rPr lang="en-US" dirty="0">
                <a:latin typeface="Tahoma" pitchFamily="34" charset="0"/>
                <a:cs typeface="Tahoma" pitchFamily="34" charset="0"/>
              </a:rPr>
              <a:t>CSBB Resource: How to create an e-Report in the reporter community (probably more relevant for Principles)</a:t>
            </a:r>
          </a:p>
          <a:p>
            <a:pPr marL="171450" indent="-171450" eaLnBrk="1" hangingPunct="1">
              <a:lnSpc>
                <a:spcPct val="90000"/>
              </a:lnSpc>
              <a:spcAft>
                <a:spcPct val="40000"/>
              </a:spcAft>
              <a:buFont typeface="Arial" panose="020B0604020202020204" pitchFamily="34" charset="0"/>
              <a:buChar char="•"/>
            </a:pPr>
            <a:r>
              <a:rPr lang="en-US" dirty="0">
                <a:latin typeface="Tahoma" pitchFamily="34" charset="0"/>
                <a:cs typeface="Tahoma" pitchFamily="34" charset="0"/>
              </a:rPr>
              <a:t>Information required by the CP Helpline: resource delves into the detail required. </a:t>
            </a:r>
          </a:p>
          <a:p>
            <a:pPr eaLnBrk="1" hangingPunct="1">
              <a:lnSpc>
                <a:spcPct val="90000"/>
              </a:lnSpc>
              <a:spcAft>
                <a:spcPct val="40000"/>
              </a:spcAft>
              <a:buFontTx/>
              <a:buNone/>
            </a:pPr>
            <a:endParaRPr lang="en-US" dirty="0">
              <a:latin typeface="Tahoma" pitchFamily="34" charset="0"/>
              <a:cs typeface="Tahoma" pitchFamily="34" charset="0"/>
            </a:endParaRP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28</a:t>
            </a:fld>
            <a:endParaRPr lang="en-AU"/>
          </a:p>
        </p:txBody>
      </p:sp>
    </p:spTree>
    <p:extLst>
      <p:ext uri="{BB962C8B-B14F-4D97-AF65-F5344CB8AC3E}">
        <p14:creationId xmlns:p14="http://schemas.microsoft.com/office/powerpoint/2010/main" val="253499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out slide</a:t>
            </a:r>
          </a:p>
          <a:p>
            <a:endParaRPr lang="en-AU" dirty="0"/>
          </a:p>
          <a:p>
            <a:r>
              <a:rPr lang="en-AU" dirty="0"/>
              <a:t>It is okay to be curious about safety, welfare and wellbeing – don’t just dismiss it. </a:t>
            </a:r>
          </a:p>
          <a:p>
            <a:endParaRPr lang="en-AU" dirty="0"/>
          </a:p>
          <a:p>
            <a:r>
              <a:rPr lang="en-AU" dirty="0"/>
              <a:t>This doesn’t mean dig as deep as you can to get as much information as possible. It means that if you have a concern or gut feeling that something is not quite right, don’t sit on it. Discuss it with the Principal. Pass on the information. Be curious enough to take it further.</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29</a:t>
            </a:fld>
            <a:endParaRPr lang="en-AU"/>
          </a:p>
        </p:txBody>
      </p:sp>
    </p:spTree>
    <p:extLst>
      <p:ext uri="{BB962C8B-B14F-4D97-AF65-F5344CB8AC3E}">
        <p14:creationId xmlns:p14="http://schemas.microsoft.com/office/powerpoint/2010/main" val="26499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D5F234-B1ED-41DC-A89B-C9CDDDD425C4}" type="slidenum">
              <a:rPr lang="en-AU" smtClean="0"/>
              <a:t>30</a:t>
            </a:fld>
            <a:endParaRPr lang="en-AU"/>
          </a:p>
        </p:txBody>
      </p:sp>
    </p:spTree>
    <p:extLst>
      <p:ext uri="{BB962C8B-B14F-4D97-AF65-F5344CB8AC3E}">
        <p14:creationId xmlns:p14="http://schemas.microsoft.com/office/powerpoint/2010/main" val="286266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Children and Young Persons (Care and Protection) Act 1998 is the legislation that governs child protection in NSW. The guiding principal of the legislation is that the safety, welfare and wellbeing of children is paramount. In the legislation a “child” refers to a person under the age of 16 years and a young person is a child between the ages of 16 and 18. </a:t>
            </a:r>
          </a:p>
          <a:p>
            <a:r>
              <a:rPr lang="en-AU" dirty="0"/>
              <a:t>This legislation generated the concept of mandatory reporting. A mandatory reporter is anyone who delivers a service wholly or partly in a paid or volunteer capacity to children. It also includes anyone in a management position which has direct responsibility for, or direct supervision of, such services. Section 27 of the Act requires mandatory workers, </a:t>
            </a:r>
            <a:r>
              <a:rPr lang="en-AU" dirty="0" err="1"/>
              <a:t>ie</a:t>
            </a:r>
            <a:r>
              <a:rPr lang="en-AU" dirty="0"/>
              <a:t> those working with children, to report to Community Services where they have reasonable grounds to suspect that a child or young person may be at risk of significant harm. </a:t>
            </a:r>
          </a:p>
          <a:p>
            <a:r>
              <a:rPr lang="en-AU" dirty="0"/>
              <a:t>Reports to Community Services are confidential and the reporter’s identity is protected by law if the report is made in good faith. The law also offers protection by confirming that the report shall not be held to be in breach of professional etiquette or ethics, no liability for defamation can be incurred, the report is not admissible in any proceedings against the reporter and the report is an exempt document under Freedom of Information legislation. </a:t>
            </a:r>
          </a:p>
          <a:p>
            <a:endParaRPr lang="en-AU" dirty="0"/>
          </a:p>
          <a:p>
            <a:r>
              <a:rPr lang="en-AU" dirty="0"/>
              <a:t>Files however can be subpoenaed but the identity of the reporter is redacted. CWs at the Helpline are trained to write reports in a certain manner so as to not identify the reporter. Families do at times accuse or try and guess who the reporter is. </a:t>
            </a:r>
          </a:p>
          <a:p>
            <a:endParaRPr lang="en-AU" dirty="0"/>
          </a:p>
          <a:p>
            <a:r>
              <a:rPr lang="en-AU" b="1" dirty="0"/>
              <a:t>Be aware of matters that involve criminal offences: discharged from reporting to Police when you’ve reported to DCJ.</a:t>
            </a:r>
          </a:p>
          <a:p>
            <a:r>
              <a:rPr lang="en-AU" dirty="0"/>
              <a:t>Consult OfS if unsure</a:t>
            </a:r>
          </a:p>
          <a:p>
            <a:endParaRPr lang="en-AU" dirty="0"/>
          </a:p>
          <a:p>
            <a:r>
              <a:rPr lang="en-AU" dirty="0"/>
              <a:t>Some matters such as sexting matters report to Police not DCJ if parents are protective</a:t>
            </a:r>
          </a:p>
          <a:p>
            <a:r>
              <a:rPr lang="en-AU" dirty="0"/>
              <a:t>Online grooming: report to Police if parents protective and offender is a stranger</a:t>
            </a:r>
          </a:p>
          <a:p>
            <a:endParaRPr lang="en-AU" dirty="0"/>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4</a:t>
            </a:fld>
            <a:endParaRPr lang="en-AU"/>
          </a:p>
        </p:txBody>
      </p:sp>
    </p:spTree>
    <p:extLst>
      <p:ext uri="{BB962C8B-B14F-4D97-AF65-F5344CB8AC3E}">
        <p14:creationId xmlns:p14="http://schemas.microsoft.com/office/powerpoint/2010/main" val="357095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 most important components of the current child protection framework which is now encapsulated into the legislation is the information exchange provisions known as Chapter 16A. As the threshold for reporting children at risk has been increased there is an expectation that other agencies who have concerns will do more to assist and support children and families. One of the key ways we can better support children and families at risk is to talk to other people who are already involved in their care or to refer them to services who can provide particular support. </a:t>
            </a:r>
          </a:p>
          <a:p>
            <a:endParaRPr lang="en-AU" dirty="0"/>
          </a:p>
          <a:p>
            <a:r>
              <a:rPr lang="en-AU" dirty="0"/>
              <a:t>In the past due to confidentiality and privacy we have been reluctant to talk or pass on sensitive information about others for fear of breaching confidentiality and privacy laws. The new CP framework recognises that in order to better support and protect children at risk we need to be free to discuss issues relating to their safety, welfare and wellbeing. We needs as much information as possible to know how best to plan for the children in our care. In light of this, the law was amended to allow the exchange of information to occur. It means that if we are concerned about a child and aware that the child is seeing another professional we may be able to request information from them or if we are concerned that a parent of a child leaving one of schools will not pass on critical information to the new school, we are now allowed to pass on this information ourselves. </a:t>
            </a:r>
          </a:p>
          <a:p>
            <a:r>
              <a:rPr lang="en-AU" dirty="0"/>
              <a:t>The key rules around information exchange are that </a:t>
            </a:r>
          </a:p>
          <a:p>
            <a:pPr marL="171639" indent="-171639">
              <a:buFont typeface="Arial" panose="020B0604020202020204" pitchFamily="34" charset="0"/>
              <a:buChar char="•"/>
            </a:pPr>
            <a:r>
              <a:rPr lang="en-AU" dirty="0"/>
              <a:t>The information we are seeking or passing on must related to the safety, welfare and wellbeing of the child, and</a:t>
            </a:r>
          </a:p>
          <a:p>
            <a:pPr marL="171639" indent="-171639">
              <a:buFont typeface="Arial" panose="020B0604020202020204" pitchFamily="34" charset="0"/>
              <a:buChar char="•"/>
            </a:pPr>
            <a:r>
              <a:rPr lang="en-AU" dirty="0"/>
              <a:t>It must be to assist a plan, service, or investigation relating to a child. </a:t>
            </a:r>
          </a:p>
          <a:p>
            <a:r>
              <a:rPr lang="en-AU" dirty="0"/>
              <a:t> </a:t>
            </a:r>
          </a:p>
          <a:p>
            <a:r>
              <a:rPr lang="en-AU" dirty="0"/>
              <a:t>The other rules for our schools to be aware of are that the information should be exchanged through the Principal and that although consent is not require it is best practice. There are standard templates that can be used which are found on </a:t>
            </a:r>
            <a:r>
              <a:rPr lang="en-AU" dirty="0" err="1"/>
              <a:t>CuriaNet</a:t>
            </a:r>
            <a:r>
              <a:rPr lang="en-AU" dirty="0"/>
              <a:t>, otherwise document and keep records of information that is exchanged. </a:t>
            </a:r>
          </a:p>
          <a:p>
            <a:endParaRPr lang="en-AU" dirty="0"/>
          </a:p>
          <a:p>
            <a:r>
              <a:rPr lang="en-AU" dirty="0"/>
              <a:t>(Additional Resource: </a:t>
            </a:r>
          </a:p>
          <a:p>
            <a:endParaRPr lang="en-AU" dirty="0"/>
          </a:p>
          <a:p>
            <a:r>
              <a:rPr lang="en-AU" dirty="0"/>
              <a:t>Research such as Dr Eileen Munro, Errors in Child Protection and Special Inquiry into the Child Protection System: identified that lack of information exchange being a key factor in child abuse matters escalating and at times resulting in the death of a child.</a:t>
            </a:r>
          </a:p>
          <a:p>
            <a:endParaRPr lang="en-AU" dirty="0"/>
          </a:p>
          <a:p>
            <a:r>
              <a:rPr lang="en-AU" dirty="0"/>
              <a:t>We can request information from NGOs and medical practitioners: providing we meet the test and provide a rationale for why it is needed for the safety, welfare and wellbeing of a child and that it will assist to plan, provide a service or investigation concerns related to a child.   </a:t>
            </a:r>
          </a:p>
        </p:txBody>
      </p:sp>
      <p:sp>
        <p:nvSpPr>
          <p:cNvPr id="4" name="Slide Number Placeholder 3"/>
          <p:cNvSpPr>
            <a:spLocks noGrp="1"/>
          </p:cNvSpPr>
          <p:nvPr>
            <p:ph type="sldNum" sz="quarter" idx="5"/>
          </p:nvPr>
        </p:nvSpPr>
        <p:spPr/>
        <p:txBody>
          <a:bodyPr/>
          <a:lstStyle/>
          <a:p>
            <a:fld id="{92F128FF-4999-4522-B4AC-21B6D9047CB8}" type="slidenum">
              <a:rPr lang="en-AU" smtClean="0"/>
              <a:t>5</a:t>
            </a:fld>
            <a:endParaRPr lang="en-AU"/>
          </a:p>
        </p:txBody>
      </p:sp>
    </p:spTree>
    <p:extLst>
      <p:ext uri="{BB962C8B-B14F-4D97-AF65-F5344CB8AC3E}">
        <p14:creationId xmlns:p14="http://schemas.microsoft.com/office/powerpoint/2010/main" val="114453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Concerns about the safety welfare or wellbeing of a child or young person are present to a significant extent if they are not trivial or minor and the concerns are serious enough to warrant a response by a statutory authority, </a:t>
            </a:r>
            <a:r>
              <a:rPr lang="en-AU" dirty="0" err="1">
                <a:latin typeface="+mn-lt"/>
              </a:rPr>
              <a:t>ie</a:t>
            </a:r>
            <a:r>
              <a:rPr lang="en-AU" dirty="0">
                <a:latin typeface="+mn-lt"/>
              </a:rPr>
              <a:t> police or Community Services. That is, the concerns can be reasonably expected to produce a substantial and demonstrably adverse impact on the child or young person’s safety, welfare and wellbeing. The significance can result from a single act or omission or an accumulation of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Legislative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Policies and Procedures. MRG, SCRPT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Practice – all these combined, make up the system for determining which reports meet the ROSH threshold thus requiring statutory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Sometimes a one-off event or incident is enough to screen in and meet the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The screening tool looks at low level matters, that over time can be screened in when considering cumulative risk of harm, for example low level neglect reports; or low level DV, that over time, after a series of events, there is a strong case for screening the report in due to the long term impact of the neglect or DV on the child’s safety and wellbeing.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6</a:t>
            </a:fld>
            <a:endParaRPr lang="en-AU"/>
          </a:p>
        </p:txBody>
      </p:sp>
    </p:spTree>
    <p:extLst>
      <p:ext uri="{BB962C8B-B14F-4D97-AF65-F5344CB8AC3E}">
        <p14:creationId xmlns:p14="http://schemas.microsoft.com/office/powerpoint/2010/main" val="184468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Physical abuse occurs if a child or young person sustains a non-accidental injury or is being treated in a way that may have or is likely to cause injury. The injury may be inflicted by a parent, carer, other adult or child or young person. </a:t>
            </a:r>
          </a:p>
          <a:p>
            <a:r>
              <a:rPr lang="en-AU" dirty="0"/>
              <a:t>Sexual abuse is sexual activity or behaviour that is imposed, or is likely to be imposed on a child or young person by another person. Sexual activity includes the following: sexual acts, exposure to sexually explicit material, inducing or coercing the child or young person to engage in, or assist any other person to engage in , sexually explicit conduct for any reason and exposing the child or young person to circumstance where there is risk that they may be sexually abused. It also includes problematic sexualised behaviour. </a:t>
            </a:r>
          </a:p>
          <a:p>
            <a:r>
              <a:rPr lang="en-AU" dirty="0"/>
              <a:t>Psychological harm is present when the child or young person’s psychological state has been, or is at risk of being harmed because of the parent or carers behaviour or attitude. This could be due to domestic violence, mental health, drug and alcohol use, criminal or corrupting behaviour or deliberate exposure to traumatic events. </a:t>
            </a:r>
          </a:p>
          <a:p>
            <a:r>
              <a:rPr lang="en-AU" dirty="0"/>
              <a:t>Domestic violence is any abusive behaviour used by a person in a relationship to gain and maintain control over their partner or ex-partner. It can include broad range of behaviour that causes fear and physical and or psychological harm. If a child or young person is living in a household where there have been incidents of domestic violence, then they may be at risk of serious physical and or psychological harm. </a:t>
            </a:r>
          </a:p>
          <a:p>
            <a:r>
              <a:rPr lang="en-AU" dirty="0"/>
              <a:t>Neglect occurs if the child or young person’s basic needs (e.g. supervision, medical care, nutrition, shelter and education have not been met, or are at risk of not being met, to such an extent that it can reasonably be expected to have a significant adverse impact on the child or young person’s safety, welfare or wellbeing. This lack of care could be constituted by a single act or omission or a pattern of acts or omissions. A note on educational neglect or habitual absence. A report to CS must be made when a child/young person is either not enrolled or is habitually absent (a minimum of 30 days absence in the past 100 school days) from school due to parents action such as refusal to send the child to school, the child is kept at home to care for others or the parent is unwilling/unable to  get the chid to school due to AOD, MH or DV issues and there has been repeated school interventions which have not solved the attendance problem. </a:t>
            </a:r>
          </a:p>
          <a:p>
            <a:endParaRPr lang="en-AU" dirty="0"/>
          </a:p>
          <a:p>
            <a:r>
              <a:rPr lang="en-AU" dirty="0"/>
              <a:t>Refer to Resource: Information Required by the Child Protection Helpline**** Resource for further information on the detail required by DCJ Helpline when reporting.</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7</a:t>
            </a:fld>
            <a:endParaRPr lang="en-AU"/>
          </a:p>
        </p:txBody>
      </p:sp>
    </p:spTree>
    <p:extLst>
      <p:ext uri="{BB962C8B-B14F-4D97-AF65-F5344CB8AC3E}">
        <p14:creationId xmlns:p14="http://schemas.microsoft.com/office/powerpoint/2010/main" val="314484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You are a unique person compared to most in the sense that you have daily contact with the children in your care. You and other staff in the school develop positive relationships with students over time. Its important to know how to identify when abuse or neglect may be an issue. Because of the extensive contact you have with children it may be obvious. They may trust you and tell you something or you may see something is not quite right. Sometimes however its not always obvious. </a:t>
            </a:r>
          </a:p>
          <a:p>
            <a:endParaRPr lang="en-AU" sz="1200" dirty="0">
              <a:latin typeface="+mn-lt"/>
            </a:endParaRPr>
          </a:p>
          <a:p>
            <a:r>
              <a:rPr lang="en-AU" sz="1200" u="sng" dirty="0">
                <a:latin typeface="+mn-lt"/>
              </a:rPr>
              <a:t>Disclosures: </a:t>
            </a:r>
          </a:p>
          <a:p>
            <a:r>
              <a:rPr lang="en-AU" sz="1200" dirty="0">
                <a:latin typeface="+mn-lt"/>
              </a:rPr>
              <a:t>Disclosures can be an intentional disclosure by the chid, parent/caregiver or another person. An indirect or accidental disclosure by a child or parent/caregiver, for example, telling another child, providing hits, disguising a disclosure by posing what if a friend of mine scenarios, presenting with somatic symptoms such as constantly feeling sick, can occur in small pieces over time. </a:t>
            </a:r>
          </a:p>
          <a:p>
            <a:r>
              <a:rPr lang="en-AU" sz="1200" dirty="0">
                <a:latin typeface="+mn-lt"/>
              </a:rPr>
              <a:t>Children can make partial disclosures – not tell the full story; and can at times recant or retract their disclosure. This could be due to fear as children often make partial disclosures to test the waters; to test the adult’s reaction. </a:t>
            </a:r>
          </a:p>
          <a:p>
            <a:endParaRPr lang="en-AU" sz="1200" dirty="0">
              <a:latin typeface="+mn-lt"/>
            </a:endParaRPr>
          </a:p>
          <a:p>
            <a:r>
              <a:rPr lang="en-AU" sz="1200" dirty="0">
                <a:latin typeface="+mn-lt"/>
              </a:rPr>
              <a:t>It is important to handle disclosures sensitively. If a child starts to disclose in front of others it is important to tactfully interrupt and indicate that perhaps this something that you can talk about privately. It is also important not to make any promises you can’t keep. For example, a child may ask you not to tell anyone but it is important that they understand that certain issues must be followed up so that you can ensure they are safe and supported.</a:t>
            </a:r>
          </a:p>
          <a:p>
            <a:endParaRPr lang="en-AU" sz="1200" dirty="0">
              <a:latin typeface="+mn-lt"/>
            </a:endParaRPr>
          </a:p>
          <a:p>
            <a:r>
              <a:rPr lang="en-AU" sz="1200" u="sng" dirty="0">
                <a:latin typeface="+mn-lt"/>
              </a:rPr>
              <a:t>Observations: </a:t>
            </a:r>
          </a:p>
          <a:p>
            <a:r>
              <a:rPr lang="en-AU" sz="1200" dirty="0">
                <a:latin typeface="+mn-lt"/>
              </a:rPr>
              <a:t>Observations relate to what we notice about kids and the indicators of abuse and neglect in terms of physical, social or psychological factors. </a:t>
            </a:r>
          </a:p>
          <a:p>
            <a:r>
              <a:rPr lang="en-AU" sz="1200" dirty="0">
                <a:latin typeface="+mn-lt"/>
              </a:rPr>
              <a:t>Observe patterns of behaviour for example; with habitual absence is there a pattern where the child is absent every second Monday or every send Friday. </a:t>
            </a:r>
          </a:p>
          <a:p>
            <a:r>
              <a:rPr lang="en-AU" sz="1200" dirty="0">
                <a:latin typeface="+mn-lt"/>
              </a:rPr>
              <a:t>Another example: are they anxious and more disruptive after weekend access with one of their parents. </a:t>
            </a:r>
          </a:p>
          <a:p>
            <a:r>
              <a:rPr lang="en-AU" sz="1200" dirty="0">
                <a:latin typeface="+mn-lt"/>
              </a:rPr>
              <a:t>Observe changes in behaviour for example the child is normally quite involved but you’ve noticed a decline where the child is withdrawn over a period of time. </a:t>
            </a:r>
          </a:p>
          <a:p>
            <a:endParaRPr lang="en-AU" sz="1200" dirty="0">
              <a:latin typeface="+mn-lt"/>
            </a:endParaRPr>
          </a:p>
          <a:p>
            <a:r>
              <a:rPr lang="en-AU" sz="1200" u="sng" dirty="0">
                <a:latin typeface="+mn-lt"/>
              </a:rPr>
              <a:t>Trust your professional judgement: </a:t>
            </a:r>
          </a:p>
          <a:p>
            <a:r>
              <a:rPr lang="en-AU" sz="1200" dirty="0">
                <a:latin typeface="+mn-lt"/>
              </a:rPr>
              <a:t>You should always trust your professional judgement. Working with children every day you are better placed than most to know when something is not right and DCJ rely on you as the eyes and ears. It is important to trust your judgement and to speak up when something’s not right. It is important to not sit on information and report straight away. If unsure – consult our team.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8</a:t>
            </a:fld>
            <a:endParaRPr lang="en-AU"/>
          </a:p>
        </p:txBody>
      </p:sp>
    </p:spTree>
    <p:extLst>
      <p:ext uri="{BB962C8B-B14F-4D97-AF65-F5344CB8AC3E}">
        <p14:creationId xmlns:p14="http://schemas.microsoft.com/office/powerpoint/2010/main" val="325931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handouts there is a more comprehensive list of potential indicators that you can familiarise yourself with titled –  How do I know if a child or young person is being abused or neglected.</a:t>
            </a:r>
          </a:p>
          <a:p>
            <a:endParaRPr lang="en-AU" dirty="0"/>
          </a:p>
          <a:p>
            <a:r>
              <a:rPr lang="en-AU" dirty="0"/>
              <a:t>These lists are not exhaustive either and just because an indicator is present does not mean that a child is necessarily being abused or neglected, there could be other explanations so make sure you always use professional judgement in determining what is potential harm or not.  </a:t>
            </a:r>
          </a:p>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9</a:t>
            </a:fld>
            <a:endParaRPr lang="en-AU"/>
          </a:p>
        </p:txBody>
      </p:sp>
    </p:spTree>
    <p:extLst>
      <p:ext uri="{BB962C8B-B14F-4D97-AF65-F5344CB8AC3E}">
        <p14:creationId xmlns:p14="http://schemas.microsoft.com/office/powerpoint/2010/main" val="183315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F128FF-4999-4522-B4AC-21B6D9047CB8}" type="slidenum">
              <a:rPr lang="en-AU" smtClean="0"/>
              <a:t>10</a:t>
            </a:fld>
            <a:endParaRPr lang="en-AU"/>
          </a:p>
        </p:txBody>
      </p:sp>
    </p:spTree>
    <p:extLst>
      <p:ext uri="{BB962C8B-B14F-4D97-AF65-F5344CB8AC3E}">
        <p14:creationId xmlns:p14="http://schemas.microsoft.com/office/powerpoint/2010/main" val="3257826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pic>
        <p:nvPicPr>
          <p:cNvPr id="5" name="Picture 4" descr="A child posing for a picture&#10;&#10;Description automatically generated">
            <a:extLst>
              <a:ext uri="{FF2B5EF4-FFF2-40B4-BE49-F238E27FC236}">
                <a16:creationId xmlns:a16="http://schemas.microsoft.com/office/drawing/2014/main" id="{F6C4F672-1DC8-AD46-96DD-0BD9EBD8A8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301487" y="1232452"/>
            <a:ext cx="4817165" cy="1224306"/>
          </a:xfrm>
          <a:prstGeom prst="rect">
            <a:avLst/>
          </a:prstGeom>
        </p:spPr>
        <p:txBody>
          <a:bodyPr anchor="b"/>
          <a:lstStyle>
            <a:lvl1pPr algn="l">
              <a:defRPr sz="3200" b="1">
                <a:solidFill>
                  <a:srgbClr val="FFC90D"/>
                </a:solidFill>
                <a:latin typeface="Helvetica" pitchFamily="2"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301487" y="2657820"/>
            <a:ext cx="4638261" cy="1526554"/>
          </a:xfrm>
          <a:prstGeom prst="rect">
            <a:avLst/>
          </a:prstGeom>
        </p:spPr>
        <p:txBody>
          <a:bodyPr/>
          <a:lstStyle>
            <a:lvl1pPr marL="0" indent="0" algn="l">
              <a:buNone/>
              <a:defRPr sz="20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Logo&#10;&#10;Description automatically generated">
            <a:extLst>
              <a:ext uri="{FF2B5EF4-FFF2-40B4-BE49-F238E27FC236}">
                <a16:creationId xmlns:a16="http://schemas.microsoft.com/office/drawing/2014/main" id="{E47FE54B-6E95-7D4F-9C27-5F714D22BB3C}"/>
              </a:ext>
            </a:extLst>
          </p:cNvPr>
          <p:cNvPicPr>
            <a:picLocks noChangeAspect="1"/>
          </p:cNvPicPr>
          <p:nvPr userDrawn="1"/>
        </p:nvPicPr>
        <p:blipFill>
          <a:blip r:embed="rId3"/>
          <a:stretch>
            <a:fillRect/>
          </a:stretch>
        </p:blipFill>
        <p:spPr>
          <a:xfrm>
            <a:off x="301487" y="5317435"/>
            <a:ext cx="2840158" cy="1368010"/>
          </a:xfrm>
          <a:prstGeom prst="rect">
            <a:avLst/>
          </a:prstGeom>
        </p:spPr>
      </p:pic>
    </p:spTree>
    <p:extLst>
      <p:ext uri="{BB962C8B-B14F-4D97-AF65-F5344CB8AC3E}">
        <p14:creationId xmlns:p14="http://schemas.microsoft.com/office/powerpoint/2010/main" val="272778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B8A9E9E5-06A7-F245-8BA7-BCAC08840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1116496" y="1470990"/>
            <a:ext cx="5055704" cy="1224306"/>
          </a:xfrm>
          <a:prstGeom prst="rect">
            <a:avLst/>
          </a:prstGeom>
        </p:spPr>
        <p:txBody>
          <a:bodyPr anchor="b"/>
          <a:lstStyle>
            <a:lvl1pPr algn="l">
              <a:defRPr sz="2800" b="1">
                <a:solidFill>
                  <a:srgbClr val="FFC90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1116496" y="2814809"/>
            <a:ext cx="5055704" cy="1009719"/>
          </a:xfrm>
          <a:prstGeom prst="rect">
            <a:avLst/>
          </a:prstGeom>
        </p:spPr>
        <p:txBody>
          <a:bodyPr/>
          <a:lstStyle>
            <a:lvl1pPr marL="0" indent="0" algn="l">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FF3585D8-F054-6342-B178-6F0E67FCEB6F}"/>
              </a:ext>
            </a:extLst>
          </p:cNvPr>
          <p:cNvSpPr>
            <a:spLocks noGrp="1"/>
          </p:cNvSpPr>
          <p:nvPr>
            <p:ph type="pic" sz="quarter" idx="10" hasCustomPrompt="1"/>
          </p:nvPr>
        </p:nvSpPr>
        <p:spPr>
          <a:xfrm>
            <a:off x="7408249" y="-13548"/>
            <a:ext cx="4790523" cy="6878320"/>
          </a:xfrm>
          <a:custGeom>
            <a:avLst/>
            <a:gdLst>
              <a:gd name="connsiteX0" fmla="*/ 0 w 4565650"/>
              <a:gd name="connsiteY0" fmla="*/ 0 h 6858000"/>
              <a:gd name="connsiteX1" fmla="*/ 4565650 w 4565650"/>
              <a:gd name="connsiteY1" fmla="*/ 0 h 6858000"/>
              <a:gd name="connsiteX2" fmla="*/ 4565650 w 4565650"/>
              <a:gd name="connsiteY2" fmla="*/ 6858000 h 6858000"/>
              <a:gd name="connsiteX3" fmla="*/ 0 w 4565650"/>
              <a:gd name="connsiteY3" fmla="*/ 6858000 h 6858000"/>
              <a:gd name="connsiteX4" fmla="*/ 0 w 4565650"/>
              <a:gd name="connsiteY4" fmla="*/ 0 h 6858000"/>
              <a:gd name="connsiteX0" fmla="*/ 203200 w 4565650"/>
              <a:gd name="connsiteY0" fmla="*/ 0 h 6864773"/>
              <a:gd name="connsiteX1" fmla="*/ 4565650 w 4565650"/>
              <a:gd name="connsiteY1" fmla="*/ 6773 h 6864773"/>
              <a:gd name="connsiteX2" fmla="*/ 4565650 w 4565650"/>
              <a:gd name="connsiteY2" fmla="*/ 6864773 h 6864773"/>
              <a:gd name="connsiteX3" fmla="*/ 0 w 4565650"/>
              <a:gd name="connsiteY3" fmla="*/ 6864773 h 6864773"/>
              <a:gd name="connsiteX4" fmla="*/ 203200 w 4565650"/>
              <a:gd name="connsiteY4"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25693 w 4788143"/>
              <a:gd name="connsiteY0" fmla="*/ 0 h 6864773"/>
              <a:gd name="connsiteX1" fmla="*/ 4788143 w 4788143"/>
              <a:gd name="connsiteY1" fmla="*/ 6773 h 6864773"/>
              <a:gd name="connsiteX2" fmla="*/ 4788143 w 4788143"/>
              <a:gd name="connsiteY2" fmla="*/ 6864773 h 6864773"/>
              <a:gd name="connsiteX3" fmla="*/ 222493 w 4788143"/>
              <a:gd name="connsiteY3" fmla="*/ 6864773 h 6864773"/>
              <a:gd name="connsiteX4" fmla="*/ 19716 w 4788143"/>
              <a:gd name="connsiteY4" fmla="*/ 3271521 h 6864773"/>
              <a:gd name="connsiteX5" fmla="*/ 425693 w 4788143"/>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08504 w 4770954"/>
              <a:gd name="connsiteY0" fmla="*/ 0 h 6864773"/>
              <a:gd name="connsiteX1" fmla="*/ 4770954 w 4770954"/>
              <a:gd name="connsiteY1" fmla="*/ 6773 h 6864773"/>
              <a:gd name="connsiteX2" fmla="*/ 4770954 w 4770954"/>
              <a:gd name="connsiteY2" fmla="*/ 6864773 h 6864773"/>
              <a:gd name="connsiteX3" fmla="*/ 205304 w 4770954"/>
              <a:gd name="connsiteY3" fmla="*/ 6864773 h 6864773"/>
              <a:gd name="connsiteX4" fmla="*/ 2527 w 4770954"/>
              <a:gd name="connsiteY4" fmla="*/ 3271521 h 6864773"/>
              <a:gd name="connsiteX5" fmla="*/ 408504 w 4770954"/>
              <a:gd name="connsiteY5" fmla="*/ 0 h 6864773"/>
              <a:gd name="connsiteX0" fmla="*/ 421689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421689 w 4784139"/>
              <a:gd name="connsiteY5" fmla="*/ 0 h 6864773"/>
              <a:gd name="connsiteX0" fmla="*/ 394596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394596 w 4784139"/>
              <a:gd name="connsiteY5" fmla="*/ 0 h 6864773"/>
              <a:gd name="connsiteX0" fmla="*/ 404827 w 4794370"/>
              <a:gd name="connsiteY0" fmla="*/ 0 h 6864773"/>
              <a:gd name="connsiteX1" fmla="*/ 4794370 w 4794370"/>
              <a:gd name="connsiteY1" fmla="*/ 6773 h 6864773"/>
              <a:gd name="connsiteX2" fmla="*/ 4794370 w 4794370"/>
              <a:gd name="connsiteY2" fmla="*/ 6864773 h 6864773"/>
              <a:gd name="connsiteX3" fmla="*/ 228720 w 4794370"/>
              <a:gd name="connsiteY3" fmla="*/ 6864773 h 6864773"/>
              <a:gd name="connsiteX4" fmla="*/ 12396 w 4794370"/>
              <a:gd name="connsiteY4" fmla="*/ 3244428 h 6864773"/>
              <a:gd name="connsiteX5" fmla="*/ 404827 w 4794370"/>
              <a:gd name="connsiteY5" fmla="*/ 0 h 6864773"/>
              <a:gd name="connsiteX0" fmla="*/ 409935 w 4799478"/>
              <a:gd name="connsiteY0" fmla="*/ 0 h 6864773"/>
              <a:gd name="connsiteX1" fmla="*/ 4799478 w 4799478"/>
              <a:gd name="connsiteY1" fmla="*/ 6773 h 6864773"/>
              <a:gd name="connsiteX2" fmla="*/ 4799478 w 4799478"/>
              <a:gd name="connsiteY2" fmla="*/ 6864773 h 6864773"/>
              <a:gd name="connsiteX3" fmla="*/ 233828 w 4799478"/>
              <a:gd name="connsiteY3" fmla="*/ 6864773 h 6864773"/>
              <a:gd name="connsiteX4" fmla="*/ 17504 w 4799478"/>
              <a:gd name="connsiteY4" fmla="*/ 3244428 h 6864773"/>
              <a:gd name="connsiteX5" fmla="*/ 409935 w 4799478"/>
              <a:gd name="connsiteY5" fmla="*/ 0 h 6864773"/>
              <a:gd name="connsiteX0" fmla="*/ 400979 w 4790522"/>
              <a:gd name="connsiteY0" fmla="*/ 0 h 6864773"/>
              <a:gd name="connsiteX1" fmla="*/ 4790522 w 4790522"/>
              <a:gd name="connsiteY1" fmla="*/ 6773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2"/>
              <a:gd name="connsiteY0" fmla="*/ 0 h 6864773"/>
              <a:gd name="connsiteX1" fmla="*/ 4573776 w 4790522"/>
              <a:gd name="connsiteY1" fmla="*/ 196426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3"/>
              <a:gd name="connsiteY0" fmla="*/ 13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13547 h 6878320"/>
              <a:gd name="connsiteX0" fmla="*/ 543219 w 4790523"/>
              <a:gd name="connsiteY0" fmla="*/ 521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543219 w 4790523"/>
              <a:gd name="connsiteY5" fmla="*/ 521547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7753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7753 w 4790523"/>
              <a:gd name="connsiteY5" fmla="*/ 0 h 68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523" h="6878320">
                <a:moveTo>
                  <a:pt x="407753" y="0"/>
                </a:moveTo>
                <a:lnTo>
                  <a:pt x="4790523" y="0"/>
                </a:lnTo>
                <a:cubicBezTo>
                  <a:pt x="4790523" y="2292773"/>
                  <a:pt x="4790522" y="4585547"/>
                  <a:pt x="4790522" y="6878320"/>
                </a:cubicBezTo>
                <a:lnTo>
                  <a:pt x="224872" y="6878320"/>
                </a:lnTo>
                <a:cubicBezTo>
                  <a:pt x="139219" y="6484339"/>
                  <a:pt x="-41264" y="5196276"/>
                  <a:pt x="8548" y="3257975"/>
                </a:cubicBezTo>
                <a:cubicBezTo>
                  <a:pt x="110007" y="1490134"/>
                  <a:pt x="231788" y="1076961"/>
                  <a:pt x="407753" y="0"/>
                </a:cubicBezTo>
                <a:close/>
              </a:path>
            </a:pathLst>
          </a:custGeom>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YOUR IMAGE HERE</a:t>
            </a:r>
          </a:p>
        </p:txBody>
      </p:sp>
    </p:spTree>
    <p:extLst>
      <p:ext uri="{BB962C8B-B14F-4D97-AF65-F5344CB8AC3E}">
        <p14:creationId xmlns:p14="http://schemas.microsoft.com/office/powerpoint/2010/main" val="257677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2" name="Picture 11" descr="A picture containing venn diagram&#10;&#10;Description automatically generated">
            <a:extLst>
              <a:ext uri="{FF2B5EF4-FFF2-40B4-BE49-F238E27FC236}">
                <a16:creationId xmlns:a16="http://schemas.microsoft.com/office/drawing/2014/main" id="{2F7CE8E5-5E57-9341-AF80-7375D4FDBF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10515600" cy="572135"/>
          </a:xfrm>
          <a:prstGeom prst="rect">
            <a:avLst/>
          </a:prstGeom>
        </p:spPr>
        <p:txBody>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112838"/>
            <a:ext cx="10515600" cy="5380037"/>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685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0755C0B7-6479-DA48-AA47-E2BDE56E2491}"/>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1022737" y="1277454"/>
            <a:ext cx="4672702" cy="572135"/>
          </a:xfrm>
          <a:prstGeom prst="rect">
            <a:avLst/>
          </a:prstGeom>
        </p:spPr>
        <p:txBody>
          <a:bodyPr anchor="b"/>
          <a:lstStyle>
            <a:lvl1pPr>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1022420" y="2113808"/>
            <a:ext cx="4672702" cy="3613754"/>
          </a:xfrm>
          <a:prstGeom prst="rect">
            <a:avLst/>
          </a:prstGeom>
        </p:spPr>
        <p:txBody>
          <a:bodyPr/>
          <a:lstStyle>
            <a:lvl1pP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87ADE08-7AD8-D448-87F8-F62B4ED990E8}"/>
              </a:ext>
            </a:extLst>
          </p:cNvPr>
          <p:cNvSpPr>
            <a:spLocks noGrp="1"/>
          </p:cNvSpPr>
          <p:nvPr>
            <p:ph type="pic" sz="quarter" idx="11" hasCustomPrompt="1"/>
          </p:nvPr>
        </p:nvSpPr>
        <p:spPr>
          <a:xfrm>
            <a:off x="6319978" y="2315817"/>
            <a:ext cx="4672701" cy="4542183"/>
          </a:xfrm>
          <a:prstGeom prst="rect">
            <a:avLst/>
          </a:prstGeom>
        </p:spPr>
        <p:txBody>
          <a:bodyPr anchor="ctr" anchorCtr="1"/>
          <a:lstStyle>
            <a:lvl1pPr>
              <a:buNone/>
              <a:defRPr>
                <a:solidFill>
                  <a:schemeClr val="bg1"/>
                </a:solidFill>
              </a:defRPr>
            </a:lvl1pPr>
          </a:lstStyle>
          <a:p>
            <a:r>
              <a:rPr lang="en-US" dirty="0"/>
              <a:t>DRAG AND DROP YOUR IMAGE HERE</a:t>
            </a:r>
          </a:p>
        </p:txBody>
      </p:sp>
    </p:spTree>
    <p:extLst>
      <p:ext uri="{BB962C8B-B14F-4D97-AF65-F5344CB8AC3E}">
        <p14:creationId xmlns:p14="http://schemas.microsoft.com/office/powerpoint/2010/main" val="336597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D8045A2-53BB-9F40-B98F-62FE896125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535719" y="365125"/>
            <a:ext cx="5149464" cy="572135"/>
          </a:xfrm>
          <a:prstGeom prst="rect">
            <a:avLst/>
          </a:prstGeom>
        </p:spPr>
        <p:txBody>
          <a:bodyPr anchor="b"/>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title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535402" y="1302385"/>
            <a:ext cx="5040450" cy="5190490"/>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125A773A-722E-514A-9C05-A29F8EAD0EEB}"/>
              </a:ext>
            </a:extLst>
          </p:cNvPr>
          <p:cNvSpPr>
            <a:spLocks noGrp="1"/>
          </p:cNvSpPr>
          <p:nvPr>
            <p:ph type="chart" sz="quarter" idx="11" hasCustomPrompt="1"/>
          </p:nvPr>
        </p:nvSpPr>
        <p:spPr>
          <a:xfrm>
            <a:off x="7278172" y="1476296"/>
            <a:ext cx="3944010" cy="3905408"/>
          </a:xfrm>
          <a:prstGeom prst="rect">
            <a:avLst/>
          </a:prstGeom>
        </p:spPr>
        <p:txBody>
          <a:bodyPr anchor="ctr" anchorCtr="1"/>
          <a:lstStyle>
            <a:lvl1pPr>
              <a:buNone/>
              <a:defRPr>
                <a:solidFill>
                  <a:schemeClr val="bg1"/>
                </a:solidFill>
              </a:defRPr>
            </a:lvl1pPr>
          </a:lstStyle>
          <a:p>
            <a:r>
              <a:rPr lang="en-US" dirty="0"/>
              <a:t>CLICK TO EDIT CHART</a:t>
            </a:r>
          </a:p>
        </p:txBody>
      </p:sp>
    </p:spTree>
    <p:extLst>
      <p:ext uri="{BB962C8B-B14F-4D97-AF65-F5344CB8AC3E}">
        <p14:creationId xmlns:p14="http://schemas.microsoft.com/office/powerpoint/2010/main" val="6749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descr="A picture containing person, swimming, photo, different&#10;&#10;Description automatically generated">
            <a:extLst>
              <a:ext uri="{FF2B5EF4-FFF2-40B4-BE49-F238E27FC236}">
                <a16:creationId xmlns:a16="http://schemas.microsoft.com/office/drawing/2014/main" id="{ABCBF93B-C9F4-024B-9B95-3698C6B12264}"/>
              </a:ext>
            </a:extLst>
          </p:cNvPr>
          <p:cNvPicPr>
            <a:picLocks noChangeAspect="1"/>
          </p:cNvPicPr>
          <p:nvPr userDrawn="1"/>
        </p:nvPicPr>
        <p:blipFill>
          <a:blip r:embed="rId2"/>
          <a:stretch>
            <a:fillRect/>
          </a:stretch>
        </p:blipFill>
        <p:spPr>
          <a:xfrm>
            <a:off x="0" y="380"/>
            <a:ext cx="12192000" cy="6857239"/>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1702795" y="2091520"/>
            <a:ext cx="8786410" cy="2674958"/>
          </a:xfrm>
          <a:prstGeom prst="rect">
            <a:avLst/>
          </a:prstGeom>
          <a:solidFill>
            <a:srgbClr val="FFC90D"/>
          </a:solidFill>
        </p:spPr>
        <p:txBody>
          <a:bodyPr lIns="360000" tIns="360000" rIns="360000" bIns="360000" anchor="ctr" anchorCtr="1"/>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QUOTE. THIS TEXT BOX CAN BE EXPANDED DEPENDING ON THE SIZE OF YOUR QUOTE.</a:t>
            </a:r>
            <a:endParaRPr lang="en-US" dirty="0"/>
          </a:p>
        </p:txBody>
      </p:sp>
    </p:spTree>
    <p:extLst>
      <p:ext uri="{BB962C8B-B14F-4D97-AF65-F5344CB8AC3E}">
        <p14:creationId xmlns:p14="http://schemas.microsoft.com/office/powerpoint/2010/main" val="217228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WEBSITE">
    <p:spTree>
      <p:nvGrpSpPr>
        <p:cNvPr id="1" name=""/>
        <p:cNvGrpSpPr/>
        <p:nvPr/>
      </p:nvGrpSpPr>
      <p:grpSpPr>
        <a:xfrm>
          <a:off x="0" y="0"/>
          <a:ext cx="0" cy="0"/>
          <a:chOff x="0" y="0"/>
          <a:chExt cx="0" cy="0"/>
        </a:xfrm>
      </p:grpSpPr>
      <p:pic>
        <p:nvPicPr>
          <p:cNvPr id="4" name="Picture 3" descr="A close up of electronics&#10;&#10;Description automatically generated">
            <a:extLst>
              <a:ext uri="{FF2B5EF4-FFF2-40B4-BE49-F238E27FC236}">
                <a16:creationId xmlns:a16="http://schemas.microsoft.com/office/drawing/2014/main" id="{DEDDEB43-6338-9840-AB05-67B330DCA0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3225126" cy="922499"/>
          </a:xfrm>
          <a:prstGeom prst="rect">
            <a:avLst/>
          </a:prstGeom>
        </p:spPr>
        <p:txBody>
          <a:bodyPr anchor="b"/>
          <a:lstStyle>
            <a:lvl1pPr>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502229"/>
            <a:ext cx="3225126" cy="4990646"/>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FE30FDC-0DC5-864A-A775-2162A914A35C}"/>
              </a:ext>
            </a:extLst>
          </p:cNvPr>
          <p:cNvSpPr>
            <a:spLocks noGrp="1"/>
          </p:cNvSpPr>
          <p:nvPr>
            <p:ph type="pic" sz="quarter" idx="11" hasCustomPrompt="1"/>
          </p:nvPr>
        </p:nvSpPr>
        <p:spPr>
          <a:xfrm>
            <a:off x="5010151" y="1054100"/>
            <a:ext cx="7181850" cy="4627563"/>
          </a:xfrm>
          <a:prstGeom prst="rect">
            <a:avLst/>
          </a:prstGeom>
          <a:solidFill>
            <a:schemeClr val="bg1"/>
          </a:solidFill>
        </p:spPr>
        <p:txBody>
          <a:bodyPr anchor="ctr" anchorCtr="1"/>
          <a:lstStyle>
            <a:lvl1pPr>
              <a:buNone/>
              <a:defRPr>
                <a:solidFill>
                  <a:schemeClr val="tx1">
                    <a:lumMod val="50000"/>
                    <a:lumOff val="50000"/>
                  </a:schemeClr>
                </a:solidFill>
              </a:defRPr>
            </a:lvl1pPr>
          </a:lstStyle>
          <a:p>
            <a:r>
              <a:rPr lang="en-US" dirty="0"/>
              <a:t>DRAG AND DROP WEBSITE IMAGE HERE</a:t>
            </a:r>
          </a:p>
        </p:txBody>
      </p:sp>
    </p:spTree>
    <p:extLst>
      <p:ext uri="{BB962C8B-B14F-4D97-AF65-F5344CB8AC3E}">
        <p14:creationId xmlns:p14="http://schemas.microsoft.com/office/powerpoint/2010/main" val="99724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OUT SLIDE">
    <p:spTree>
      <p:nvGrpSpPr>
        <p:cNvPr id="1" name=""/>
        <p:cNvGrpSpPr/>
        <p:nvPr/>
      </p:nvGrpSpPr>
      <p:grpSpPr>
        <a:xfrm>
          <a:off x="0" y="0"/>
          <a:ext cx="0" cy="0"/>
          <a:chOff x="0" y="0"/>
          <a:chExt cx="0" cy="0"/>
        </a:xfrm>
      </p:grpSpPr>
      <p:pic>
        <p:nvPicPr>
          <p:cNvPr id="4" name="Picture 3" descr="A picture containing person, indoor, looking, young&#10;&#10;Description automatically generated">
            <a:extLst>
              <a:ext uri="{FF2B5EF4-FFF2-40B4-BE49-F238E27FC236}">
                <a16:creationId xmlns:a16="http://schemas.microsoft.com/office/drawing/2014/main" id="{6DF36D9F-01AF-564A-B173-0A9F65E48BEF}"/>
              </a:ext>
            </a:extLst>
          </p:cNvPr>
          <p:cNvPicPr>
            <a:picLocks noChangeAspect="1"/>
          </p:cNvPicPr>
          <p:nvPr userDrawn="1"/>
        </p:nvPicPr>
        <p:blipFill>
          <a:blip r:embed="rId2"/>
          <a:stretch>
            <a:fillRect/>
          </a:stretch>
        </p:blipFill>
        <p:spPr>
          <a:xfrm>
            <a:off x="0" y="0"/>
            <a:ext cx="12192000" cy="691134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709647" y="4258945"/>
            <a:ext cx="10772706" cy="572135"/>
          </a:xfrm>
          <a:prstGeom prst="rect">
            <a:avLst/>
          </a:prstGeom>
        </p:spPr>
        <p:txBody>
          <a:bodyPr anchor="b"/>
          <a:lstStyle>
            <a:lvl1pPr algn="ct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4E8C89E8-0A30-B646-AB48-526E73FAE851}"/>
              </a:ext>
            </a:extLst>
          </p:cNvPr>
          <p:cNvSpPr>
            <a:spLocks noGrp="1"/>
          </p:cNvSpPr>
          <p:nvPr>
            <p:ph type="pic" sz="quarter" idx="11" hasCustomPrompt="1"/>
          </p:nvPr>
        </p:nvSpPr>
        <p:spPr>
          <a:xfrm>
            <a:off x="0" y="0"/>
            <a:ext cx="12192000" cy="3924300"/>
          </a:xfrm>
          <a:prstGeom prst="rect">
            <a:avLst/>
          </a:prstGeom>
          <a:solidFill>
            <a:schemeClr val="bg1">
              <a:alpha val="42000"/>
            </a:schemeClr>
          </a:solidFill>
        </p:spPr>
        <p:txBody>
          <a:bodyPr anchor="ctr" anchorCtr="1"/>
          <a:lstStyle>
            <a:lvl1pPr>
              <a:buNone/>
              <a:defRPr>
                <a:solidFill>
                  <a:schemeClr val="tx1"/>
                </a:solidFill>
              </a:defRPr>
            </a:lvl1pPr>
          </a:lstStyle>
          <a:p>
            <a:r>
              <a:rPr lang="en-US" dirty="0"/>
              <a:t>DRAG AND DROP YOUR IMAGE HERE</a:t>
            </a:r>
          </a:p>
        </p:txBody>
      </p:sp>
      <p:sp>
        <p:nvSpPr>
          <p:cNvPr id="5" name="Text Placeholder 4">
            <a:extLst>
              <a:ext uri="{FF2B5EF4-FFF2-40B4-BE49-F238E27FC236}">
                <a16:creationId xmlns:a16="http://schemas.microsoft.com/office/drawing/2014/main" id="{BEDC2CEA-BEBB-8040-AA54-AF4E336E39D0}"/>
              </a:ext>
            </a:extLst>
          </p:cNvPr>
          <p:cNvSpPr>
            <a:spLocks noGrp="1"/>
          </p:cNvSpPr>
          <p:nvPr>
            <p:ph type="body" sz="quarter" idx="12"/>
          </p:nvPr>
        </p:nvSpPr>
        <p:spPr>
          <a:xfrm>
            <a:off x="709646" y="5089525"/>
            <a:ext cx="10790203" cy="1211263"/>
          </a:xfrm>
          <a:prstGeom prst="rect">
            <a:avLst/>
          </a:prstGeom>
        </p:spPr>
        <p:txBody>
          <a:bodyPr/>
          <a:lstStyle>
            <a:lvl1pPr algn="ctr">
              <a:buNone/>
              <a:defRPr sz="2000">
                <a:latin typeface="Verdana" panose="020B0604030504040204" pitchFamily="34" charset="0"/>
                <a:ea typeface="Verdana" panose="020B0604030504040204" pitchFamily="34" charset="0"/>
                <a:cs typeface="Verdana" panose="020B0604030504040204" pitchFamily="34" charset="0"/>
              </a:defRPr>
            </a:lvl1pPr>
            <a:lvl2pPr algn="ctr">
              <a:buNone/>
              <a:defRPr sz="1800">
                <a:latin typeface="Verdana" panose="020B0604030504040204" pitchFamily="34" charset="0"/>
                <a:ea typeface="Verdana" panose="020B0604030504040204" pitchFamily="34" charset="0"/>
                <a:cs typeface="Verdana" panose="020B0604030504040204" pitchFamily="34" charset="0"/>
              </a:defRPr>
            </a:lvl2pPr>
            <a:lvl3pPr algn="ctr">
              <a:buNone/>
              <a:defRPr sz="1600">
                <a:latin typeface="Verdana" panose="020B0604030504040204" pitchFamily="34" charset="0"/>
                <a:ea typeface="Verdana" panose="020B0604030504040204" pitchFamily="34" charset="0"/>
                <a:cs typeface="Verdana" panose="020B0604030504040204" pitchFamily="34" charset="0"/>
              </a:defRPr>
            </a:lvl3pPr>
            <a:lvl4pPr algn="ctr">
              <a:buNone/>
              <a:defRPr sz="1400">
                <a:latin typeface="Verdana" panose="020B0604030504040204" pitchFamily="34" charset="0"/>
                <a:ea typeface="Verdana" panose="020B0604030504040204" pitchFamily="34" charset="0"/>
                <a:cs typeface="Verdana" panose="020B0604030504040204" pitchFamily="34" charset="0"/>
              </a:defRPr>
            </a:lvl4pPr>
            <a:lvl5pPr algn="ctr">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707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B8A9E9E5-06A7-F245-8BA7-BCAC08840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218CC976-6124-AC4B-902A-9F0CCDDA09FD}"/>
              </a:ext>
            </a:extLst>
          </p:cNvPr>
          <p:cNvSpPr>
            <a:spLocks noGrp="1"/>
          </p:cNvSpPr>
          <p:nvPr>
            <p:ph type="pic" sz="quarter" idx="10" hasCustomPrompt="1"/>
          </p:nvPr>
        </p:nvSpPr>
        <p:spPr>
          <a:xfrm>
            <a:off x="7394713" y="0"/>
            <a:ext cx="4797287" cy="6858000"/>
          </a:xfrm>
          <a:prstGeom prst="rect">
            <a:avLst/>
          </a:prstGeom>
          <a:noFill/>
        </p:spPr>
        <p:txBody>
          <a:bodyPr anchor="ctr" anchorCtr="1"/>
          <a:lstStyle>
            <a:lvl1pPr algn="ctr">
              <a:buNone/>
              <a:defRPr>
                <a:solidFill>
                  <a:schemeClr val="tx1">
                    <a:lumMod val="75000"/>
                    <a:lumOff val="25000"/>
                  </a:schemeClr>
                </a:solidFill>
              </a:defRPr>
            </a:lvl1pPr>
          </a:lstStyle>
          <a:p>
            <a:r>
              <a:rPr lang="en-US" dirty="0"/>
              <a:t>Drag and drop your image here</a:t>
            </a:r>
          </a:p>
        </p:txBody>
      </p:sp>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1116496" y="1470990"/>
            <a:ext cx="5055704" cy="1224306"/>
          </a:xfrm>
          <a:prstGeom prst="rect">
            <a:avLst/>
          </a:prstGeom>
        </p:spPr>
        <p:txBody>
          <a:bodyPr anchor="b"/>
          <a:lstStyle>
            <a:lvl1pPr algn="l">
              <a:defRPr sz="3200" b="1">
                <a:solidFill>
                  <a:srgbClr val="FFC90D"/>
                </a:solidFill>
                <a:latin typeface="Helvetica" pitchFamily="2"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1116496" y="2814809"/>
            <a:ext cx="5055704" cy="1009719"/>
          </a:xfrm>
          <a:prstGeom prst="rect">
            <a:avLst/>
          </a:prstGeom>
        </p:spPr>
        <p:txBody>
          <a:bodyPr/>
          <a:lstStyle>
            <a:lvl1pPr marL="0" indent="0" algn="l">
              <a:buNone/>
              <a:defRPr sz="20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1385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2" name="Picture 11" descr="A picture containing venn diagram&#10;&#10;Description automatically generated">
            <a:extLst>
              <a:ext uri="{FF2B5EF4-FFF2-40B4-BE49-F238E27FC236}">
                <a16:creationId xmlns:a16="http://schemas.microsoft.com/office/drawing/2014/main" id="{2F7CE8E5-5E57-9341-AF80-7375D4FDBF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10515600" cy="572135"/>
          </a:xfrm>
          <a:prstGeom prst="rect">
            <a:avLst/>
          </a:prstGeom>
        </p:spPr>
        <p:txBody>
          <a:bodyPr/>
          <a:lstStyle>
            <a:lvl1pPr>
              <a:defRPr sz="3200" b="1">
                <a:latin typeface="Helvetica" pitchFamily="2"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112838"/>
            <a:ext cx="10515600" cy="5380037"/>
          </a:xfrm>
          <a:prstGeom prst="rect">
            <a:avLst/>
          </a:prstGeom>
        </p:spPr>
        <p:txBody>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8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0755C0B7-6479-DA48-AA47-E2BDE56E2491}"/>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1022737" y="1277454"/>
            <a:ext cx="4672702" cy="572135"/>
          </a:xfrm>
          <a:prstGeom prst="rect">
            <a:avLst/>
          </a:prstGeom>
        </p:spPr>
        <p:txBody>
          <a:bodyPr/>
          <a:lstStyle>
            <a:lvl1pPr>
              <a:defRPr sz="2400" b="1">
                <a:solidFill>
                  <a:schemeClr val="bg1"/>
                </a:solidFill>
                <a:latin typeface="Helvetica" pitchFamily="2"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1022420" y="2113808"/>
            <a:ext cx="4672702" cy="3613754"/>
          </a:xfrm>
          <a:prstGeom prst="rect">
            <a:avLst/>
          </a:prstGeom>
        </p:spPr>
        <p:txBody>
          <a:bodyPr/>
          <a:lstStyle>
            <a:lvl1pPr>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787ADE08-7AD8-D448-87F8-F62B4ED990E8}"/>
              </a:ext>
            </a:extLst>
          </p:cNvPr>
          <p:cNvSpPr>
            <a:spLocks noGrp="1"/>
          </p:cNvSpPr>
          <p:nvPr>
            <p:ph type="pic" sz="quarter" idx="11" hasCustomPrompt="1"/>
          </p:nvPr>
        </p:nvSpPr>
        <p:spPr>
          <a:xfrm>
            <a:off x="6319978" y="2315817"/>
            <a:ext cx="4672701" cy="4542183"/>
          </a:xfrm>
          <a:prstGeom prst="rect">
            <a:avLst/>
          </a:prstGeom>
        </p:spPr>
        <p:txBody>
          <a:bodyPr anchor="ctr" anchorCtr="1"/>
          <a:lstStyle>
            <a:lvl1pPr>
              <a:buNone/>
              <a:defRPr>
                <a:solidFill>
                  <a:schemeClr val="bg1"/>
                </a:solidFill>
              </a:defRPr>
            </a:lvl1pPr>
          </a:lstStyle>
          <a:p>
            <a:r>
              <a:rPr lang="en-US" dirty="0"/>
              <a:t>DRAG AND DROP YOUR IMAGE HERE</a:t>
            </a:r>
          </a:p>
        </p:txBody>
      </p:sp>
    </p:spTree>
    <p:extLst>
      <p:ext uri="{BB962C8B-B14F-4D97-AF65-F5344CB8AC3E}">
        <p14:creationId xmlns:p14="http://schemas.microsoft.com/office/powerpoint/2010/main" val="30496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D8045A2-53BB-9F40-B98F-62FE896125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535719" y="365125"/>
            <a:ext cx="5149464" cy="572135"/>
          </a:xfrm>
          <a:prstGeom prst="rect">
            <a:avLst/>
          </a:prstGeom>
        </p:spPr>
        <p:txBody>
          <a:bodyPr/>
          <a:lstStyle>
            <a:lvl1pPr>
              <a:defRPr sz="3200" b="1">
                <a:latin typeface="Helvetica" pitchFamily="2" charset="0"/>
              </a:defRPr>
            </a:lvl1pPr>
          </a:lstStyle>
          <a:p>
            <a:r>
              <a:rPr lang="en-GB" dirty="0"/>
              <a:t>Click to edit title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535402" y="1302385"/>
            <a:ext cx="5040450" cy="5190490"/>
          </a:xfrm>
          <a:prstGeom prst="rect">
            <a:avLst/>
          </a:prstGeom>
        </p:spPr>
        <p:txBody>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125A773A-722E-514A-9C05-A29F8EAD0EEB}"/>
              </a:ext>
            </a:extLst>
          </p:cNvPr>
          <p:cNvSpPr>
            <a:spLocks noGrp="1"/>
          </p:cNvSpPr>
          <p:nvPr>
            <p:ph type="chart" sz="quarter" idx="11" hasCustomPrompt="1"/>
          </p:nvPr>
        </p:nvSpPr>
        <p:spPr>
          <a:xfrm>
            <a:off x="7278172" y="1476296"/>
            <a:ext cx="3944010" cy="3905408"/>
          </a:xfrm>
          <a:prstGeom prst="rect">
            <a:avLst/>
          </a:prstGeom>
        </p:spPr>
        <p:txBody>
          <a:bodyPr anchor="ctr" anchorCtr="1"/>
          <a:lstStyle>
            <a:lvl1pPr>
              <a:buNone/>
              <a:defRPr>
                <a:solidFill>
                  <a:schemeClr val="bg1"/>
                </a:solidFill>
              </a:defRPr>
            </a:lvl1pPr>
          </a:lstStyle>
          <a:p>
            <a:r>
              <a:rPr lang="en-US" dirty="0"/>
              <a:t>CLICK TO EDIT CHART</a:t>
            </a:r>
          </a:p>
        </p:txBody>
      </p:sp>
    </p:spTree>
    <p:extLst>
      <p:ext uri="{BB962C8B-B14F-4D97-AF65-F5344CB8AC3E}">
        <p14:creationId xmlns:p14="http://schemas.microsoft.com/office/powerpoint/2010/main" val="85772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descr="A picture containing person, swimming, photo, different&#10;&#10;Description automatically generated">
            <a:extLst>
              <a:ext uri="{FF2B5EF4-FFF2-40B4-BE49-F238E27FC236}">
                <a16:creationId xmlns:a16="http://schemas.microsoft.com/office/drawing/2014/main" id="{ABCBF93B-C9F4-024B-9B95-3698C6B12264}"/>
              </a:ext>
            </a:extLst>
          </p:cNvPr>
          <p:cNvPicPr>
            <a:picLocks noChangeAspect="1"/>
          </p:cNvPicPr>
          <p:nvPr userDrawn="1"/>
        </p:nvPicPr>
        <p:blipFill>
          <a:blip r:embed="rId2"/>
          <a:stretch>
            <a:fillRect/>
          </a:stretch>
        </p:blipFill>
        <p:spPr>
          <a:xfrm>
            <a:off x="0" y="380"/>
            <a:ext cx="12192000" cy="6857239"/>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1702795" y="2091520"/>
            <a:ext cx="8786410" cy="2674958"/>
          </a:xfrm>
          <a:prstGeom prst="rect">
            <a:avLst/>
          </a:prstGeom>
          <a:solidFill>
            <a:srgbClr val="FFC90D"/>
          </a:solidFill>
        </p:spPr>
        <p:txBody>
          <a:bodyPr lIns="360000" tIns="360000" rIns="360000" bIns="360000" anchor="ctr" anchorCtr="1"/>
          <a:lstStyle>
            <a:lvl1pPr>
              <a:defRPr sz="3200" b="1">
                <a:solidFill>
                  <a:schemeClr val="bg1"/>
                </a:solidFill>
                <a:latin typeface="Helvetica" pitchFamily="2" charset="0"/>
              </a:defRPr>
            </a:lvl1pPr>
          </a:lstStyle>
          <a:p>
            <a:r>
              <a:rPr lang="en-GB" dirty="0"/>
              <a:t>CLICK TO EDIT QUOTE. THIS TEXT BOX WILL EXPAND AND BE COLOURED TO FILL THE PAGE DEPENDING ON THE SIZE OF YOUR QUOTE.</a:t>
            </a:r>
            <a:endParaRPr lang="en-US" dirty="0"/>
          </a:p>
        </p:txBody>
      </p:sp>
    </p:spTree>
    <p:extLst>
      <p:ext uri="{BB962C8B-B14F-4D97-AF65-F5344CB8AC3E}">
        <p14:creationId xmlns:p14="http://schemas.microsoft.com/office/powerpoint/2010/main" val="295142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WEBSITE">
    <p:spTree>
      <p:nvGrpSpPr>
        <p:cNvPr id="1" name=""/>
        <p:cNvGrpSpPr/>
        <p:nvPr/>
      </p:nvGrpSpPr>
      <p:grpSpPr>
        <a:xfrm>
          <a:off x="0" y="0"/>
          <a:ext cx="0" cy="0"/>
          <a:chOff x="0" y="0"/>
          <a:chExt cx="0" cy="0"/>
        </a:xfrm>
      </p:grpSpPr>
      <p:pic>
        <p:nvPicPr>
          <p:cNvPr id="4" name="Picture 3" descr="A close up of electronics&#10;&#10;Description automatically generated">
            <a:extLst>
              <a:ext uri="{FF2B5EF4-FFF2-40B4-BE49-F238E27FC236}">
                <a16:creationId xmlns:a16="http://schemas.microsoft.com/office/drawing/2014/main" id="{DEDDEB43-6338-9840-AB05-67B330DCA0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3225126" cy="922499"/>
          </a:xfrm>
          <a:prstGeom prst="rect">
            <a:avLst/>
          </a:prstGeom>
        </p:spPr>
        <p:txBody>
          <a:bodyPr/>
          <a:lstStyle>
            <a:lvl1pPr>
              <a:defRPr sz="2800" b="1">
                <a:latin typeface="Helvetica" pitchFamily="2"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502229"/>
            <a:ext cx="3225126" cy="4990646"/>
          </a:xfrm>
          <a:prstGeom prst="rect">
            <a:avLst/>
          </a:prstGeom>
        </p:spPr>
        <p:txBody>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FE30FDC-0DC5-864A-A775-2162A914A35C}"/>
              </a:ext>
            </a:extLst>
          </p:cNvPr>
          <p:cNvSpPr>
            <a:spLocks noGrp="1"/>
          </p:cNvSpPr>
          <p:nvPr>
            <p:ph type="pic" sz="quarter" idx="11" hasCustomPrompt="1"/>
          </p:nvPr>
        </p:nvSpPr>
        <p:spPr>
          <a:xfrm>
            <a:off x="5010151" y="1054100"/>
            <a:ext cx="7181850" cy="4627563"/>
          </a:xfrm>
          <a:prstGeom prst="rect">
            <a:avLst/>
          </a:prstGeom>
          <a:solidFill>
            <a:schemeClr val="bg1"/>
          </a:solidFill>
        </p:spPr>
        <p:txBody>
          <a:bodyPr anchor="ctr" anchorCtr="1"/>
          <a:lstStyle>
            <a:lvl1pPr>
              <a:buNone/>
              <a:defRPr>
                <a:solidFill>
                  <a:schemeClr val="tx1">
                    <a:lumMod val="50000"/>
                    <a:lumOff val="50000"/>
                  </a:schemeClr>
                </a:solidFill>
              </a:defRPr>
            </a:lvl1pPr>
          </a:lstStyle>
          <a:p>
            <a:r>
              <a:rPr lang="en-US" dirty="0"/>
              <a:t>DRAG AND DROP WEBSITE IMAGE HERE</a:t>
            </a:r>
          </a:p>
        </p:txBody>
      </p:sp>
    </p:spTree>
    <p:extLst>
      <p:ext uri="{BB962C8B-B14F-4D97-AF65-F5344CB8AC3E}">
        <p14:creationId xmlns:p14="http://schemas.microsoft.com/office/powerpoint/2010/main" val="25353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OUT SLIDE">
    <p:spTree>
      <p:nvGrpSpPr>
        <p:cNvPr id="1" name=""/>
        <p:cNvGrpSpPr/>
        <p:nvPr/>
      </p:nvGrpSpPr>
      <p:grpSpPr>
        <a:xfrm>
          <a:off x="0" y="0"/>
          <a:ext cx="0" cy="0"/>
          <a:chOff x="0" y="0"/>
          <a:chExt cx="0" cy="0"/>
        </a:xfrm>
      </p:grpSpPr>
      <p:pic>
        <p:nvPicPr>
          <p:cNvPr id="4" name="Picture 3" descr="A picture containing person, indoor, looking, young&#10;&#10;Description automatically generated">
            <a:extLst>
              <a:ext uri="{FF2B5EF4-FFF2-40B4-BE49-F238E27FC236}">
                <a16:creationId xmlns:a16="http://schemas.microsoft.com/office/drawing/2014/main" id="{6DF36D9F-01AF-564A-B173-0A9F65E48BEF}"/>
              </a:ext>
            </a:extLst>
          </p:cNvPr>
          <p:cNvPicPr>
            <a:picLocks noChangeAspect="1"/>
          </p:cNvPicPr>
          <p:nvPr userDrawn="1"/>
        </p:nvPicPr>
        <p:blipFill>
          <a:blip r:embed="rId2"/>
          <a:stretch>
            <a:fillRect/>
          </a:stretch>
        </p:blipFill>
        <p:spPr>
          <a:xfrm>
            <a:off x="0" y="0"/>
            <a:ext cx="12192000" cy="691134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709647" y="4258945"/>
            <a:ext cx="10772706" cy="572135"/>
          </a:xfrm>
          <a:prstGeom prst="rect">
            <a:avLst/>
          </a:prstGeom>
        </p:spPr>
        <p:txBody>
          <a:bodyPr/>
          <a:lstStyle>
            <a:lvl1pPr algn="ctr">
              <a:defRPr sz="3200" b="1">
                <a:latin typeface="Helvetica" pitchFamily="2" charset="0"/>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4E8C89E8-0A30-B646-AB48-526E73FAE851}"/>
              </a:ext>
            </a:extLst>
          </p:cNvPr>
          <p:cNvSpPr>
            <a:spLocks noGrp="1"/>
          </p:cNvSpPr>
          <p:nvPr>
            <p:ph type="pic" sz="quarter" idx="11" hasCustomPrompt="1"/>
          </p:nvPr>
        </p:nvSpPr>
        <p:spPr>
          <a:xfrm>
            <a:off x="0" y="0"/>
            <a:ext cx="12192000" cy="3924300"/>
          </a:xfrm>
          <a:prstGeom prst="rect">
            <a:avLst/>
          </a:prstGeom>
          <a:solidFill>
            <a:schemeClr val="bg1">
              <a:alpha val="42000"/>
            </a:schemeClr>
          </a:solidFill>
        </p:spPr>
        <p:txBody>
          <a:bodyPr anchor="ctr" anchorCtr="1"/>
          <a:lstStyle>
            <a:lvl1pPr>
              <a:buNone/>
              <a:defRPr>
                <a:solidFill>
                  <a:schemeClr val="tx1"/>
                </a:solidFill>
              </a:defRPr>
            </a:lvl1pPr>
          </a:lstStyle>
          <a:p>
            <a:r>
              <a:rPr lang="en-US" dirty="0"/>
              <a:t>DRAG AND DROP YOUR IMAGE HERE</a:t>
            </a:r>
          </a:p>
        </p:txBody>
      </p:sp>
      <p:sp>
        <p:nvSpPr>
          <p:cNvPr id="5" name="Text Placeholder 4">
            <a:extLst>
              <a:ext uri="{FF2B5EF4-FFF2-40B4-BE49-F238E27FC236}">
                <a16:creationId xmlns:a16="http://schemas.microsoft.com/office/drawing/2014/main" id="{BEDC2CEA-BEBB-8040-AA54-AF4E336E39D0}"/>
              </a:ext>
            </a:extLst>
          </p:cNvPr>
          <p:cNvSpPr>
            <a:spLocks noGrp="1"/>
          </p:cNvSpPr>
          <p:nvPr>
            <p:ph type="body" sz="quarter" idx="12"/>
          </p:nvPr>
        </p:nvSpPr>
        <p:spPr>
          <a:xfrm>
            <a:off x="709646" y="5089525"/>
            <a:ext cx="10790203" cy="1211263"/>
          </a:xfrm>
          <a:prstGeom prst="rect">
            <a:avLst/>
          </a:prstGeom>
        </p:spPr>
        <p:txBody>
          <a:bodyPr/>
          <a:lstStyle>
            <a:lvl1pPr algn="ctr">
              <a:defRPr sz="2400">
                <a:latin typeface="Helvetica" pitchFamily="2" charset="0"/>
              </a:defRPr>
            </a:lvl1pPr>
            <a:lvl2pPr algn="ctr">
              <a:defRPr sz="2000">
                <a:latin typeface="Helvetica" pitchFamily="2" charset="0"/>
              </a:defRPr>
            </a:lvl2pPr>
            <a:lvl3pPr algn="ctr">
              <a:defRPr sz="1800">
                <a:latin typeface="Helvetica" pitchFamily="2" charset="0"/>
              </a:defRPr>
            </a:lvl3pPr>
            <a:lvl4pPr algn="ctr">
              <a:defRPr sz="1600">
                <a:latin typeface="Helvetica" pitchFamily="2" charset="0"/>
              </a:defRPr>
            </a:lvl4pPr>
            <a:lvl5pPr algn="ctr">
              <a:defRPr sz="16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79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4F672-1DC8-AD46-96DD-0BD9EBD8A828}"/>
              </a:ext>
            </a:extLst>
          </p:cNvPr>
          <p:cNvPicPr>
            <a:picLocks noChangeAspect="1"/>
          </p:cNvPicPr>
          <p:nvPr userDrawn="1"/>
        </p:nvPicPr>
        <p:blipFill>
          <a:blip r:embed="rId2"/>
          <a:src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301487" y="1232452"/>
            <a:ext cx="4817165" cy="1224306"/>
          </a:xfrm>
          <a:prstGeom prst="rect">
            <a:avLst/>
          </a:prstGeom>
        </p:spPr>
        <p:txBody>
          <a:bodyPr anchor="b"/>
          <a:lstStyle>
            <a:lvl1pPr algn="l">
              <a:defRPr sz="2800" b="1">
                <a:solidFill>
                  <a:srgbClr val="FFC90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301487" y="2657820"/>
            <a:ext cx="4638261" cy="1526554"/>
          </a:xfrm>
          <a:prstGeom prst="rect">
            <a:avLst/>
          </a:prstGeom>
        </p:spPr>
        <p:txBody>
          <a:bodyPr/>
          <a:lstStyle>
            <a:lvl1pPr marL="0" indent="0" algn="l">
              <a:buNone/>
              <a:defRPr sz="2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Logo&#10;&#10;Description automatically generated">
            <a:extLst>
              <a:ext uri="{FF2B5EF4-FFF2-40B4-BE49-F238E27FC236}">
                <a16:creationId xmlns:a16="http://schemas.microsoft.com/office/drawing/2014/main" id="{E47FE54B-6E95-7D4F-9C27-5F714D22BB3C}"/>
              </a:ext>
            </a:extLst>
          </p:cNvPr>
          <p:cNvPicPr>
            <a:picLocks noChangeAspect="1"/>
          </p:cNvPicPr>
          <p:nvPr userDrawn="1"/>
        </p:nvPicPr>
        <p:blipFill>
          <a:blip r:embed="rId3"/>
          <a:stretch>
            <a:fillRect/>
          </a:stretch>
        </p:blipFill>
        <p:spPr>
          <a:xfrm>
            <a:off x="301487" y="5317435"/>
            <a:ext cx="2840158" cy="1368010"/>
          </a:xfrm>
          <a:prstGeom prst="rect">
            <a:avLst/>
          </a:prstGeom>
        </p:spPr>
      </p:pic>
      <p:sp>
        <p:nvSpPr>
          <p:cNvPr id="6" name="Picture Placeholder 5">
            <a:extLst>
              <a:ext uri="{FF2B5EF4-FFF2-40B4-BE49-F238E27FC236}">
                <a16:creationId xmlns:a16="http://schemas.microsoft.com/office/drawing/2014/main" id="{38901EA5-FDA5-2441-B1AB-D60BEA647E68}"/>
              </a:ext>
            </a:extLst>
          </p:cNvPr>
          <p:cNvSpPr>
            <a:spLocks noGrp="1"/>
          </p:cNvSpPr>
          <p:nvPr>
            <p:ph type="pic" sz="quarter" idx="10" hasCustomPrompt="1"/>
          </p:nvPr>
        </p:nvSpPr>
        <p:spPr>
          <a:xfrm>
            <a:off x="6043668" y="-7684"/>
            <a:ext cx="6158577" cy="6873368"/>
          </a:xfrm>
          <a:custGeom>
            <a:avLst/>
            <a:gdLst>
              <a:gd name="connsiteX0" fmla="*/ 0 w 6376987"/>
              <a:gd name="connsiteY0" fmla="*/ 0 h 6858000"/>
              <a:gd name="connsiteX1" fmla="*/ 6376987 w 6376987"/>
              <a:gd name="connsiteY1" fmla="*/ 0 h 6858000"/>
              <a:gd name="connsiteX2" fmla="*/ 6376987 w 6376987"/>
              <a:gd name="connsiteY2" fmla="*/ 6858000 h 6858000"/>
              <a:gd name="connsiteX3" fmla="*/ 0 w 6376987"/>
              <a:gd name="connsiteY3" fmla="*/ 6858000 h 6858000"/>
              <a:gd name="connsiteX4" fmla="*/ 0 w 6376987"/>
              <a:gd name="connsiteY4" fmla="*/ 0 h 6858000"/>
              <a:gd name="connsiteX0" fmla="*/ 1575227 w 6376987"/>
              <a:gd name="connsiteY0" fmla="*/ 0 h 6865684"/>
              <a:gd name="connsiteX1" fmla="*/ 6376987 w 6376987"/>
              <a:gd name="connsiteY1" fmla="*/ 7684 h 6865684"/>
              <a:gd name="connsiteX2" fmla="*/ 6376987 w 6376987"/>
              <a:gd name="connsiteY2" fmla="*/ 6865684 h 6865684"/>
              <a:gd name="connsiteX3" fmla="*/ 0 w 6376987"/>
              <a:gd name="connsiteY3" fmla="*/ 6865684 h 6865684"/>
              <a:gd name="connsiteX4" fmla="*/ 1575227 w 6376987"/>
              <a:gd name="connsiteY4" fmla="*/ 0 h 6865684"/>
              <a:gd name="connsiteX0" fmla="*/ 1575227 w 6376987"/>
              <a:gd name="connsiteY0" fmla="*/ 0 h 6865684"/>
              <a:gd name="connsiteX1" fmla="*/ 6376987 w 6376987"/>
              <a:gd name="connsiteY1" fmla="*/ 7684 h 6865684"/>
              <a:gd name="connsiteX2" fmla="*/ 6376987 w 6376987"/>
              <a:gd name="connsiteY2" fmla="*/ 6865684 h 6865684"/>
              <a:gd name="connsiteX3" fmla="*/ 0 w 6376987"/>
              <a:gd name="connsiteY3" fmla="*/ 6865684 h 6865684"/>
              <a:gd name="connsiteX4" fmla="*/ 1575227 w 6376987"/>
              <a:gd name="connsiteY4" fmla="*/ 0 h 6865684"/>
              <a:gd name="connsiteX0" fmla="*/ 1344706 w 6146466"/>
              <a:gd name="connsiteY0" fmla="*/ 0 h 6873368"/>
              <a:gd name="connsiteX1" fmla="*/ 6146466 w 6146466"/>
              <a:gd name="connsiteY1" fmla="*/ 7684 h 6873368"/>
              <a:gd name="connsiteX2" fmla="*/ 6146466 w 6146466"/>
              <a:gd name="connsiteY2" fmla="*/ 6865684 h 6873368"/>
              <a:gd name="connsiteX3" fmla="*/ 0 w 6146466"/>
              <a:gd name="connsiteY3" fmla="*/ 6873368 h 6873368"/>
              <a:gd name="connsiteX4" fmla="*/ 1344706 w 6146466"/>
              <a:gd name="connsiteY4" fmla="*/ 0 h 6873368"/>
              <a:gd name="connsiteX0" fmla="*/ 1344706 w 6146466"/>
              <a:gd name="connsiteY0" fmla="*/ 0 h 6873368"/>
              <a:gd name="connsiteX1" fmla="*/ 6146466 w 6146466"/>
              <a:gd name="connsiteY1" fmla="*/ 7684 h 6873368"/>
              <a:gd name="connsiteX2" fmla="*/ 6146466 w 6146466"/>
              <a:gd name="connsiteY2" fmla="*/ 6865684 h 6873368"/>
              <a:gd name="connsiteX3" fmla="*/ 0 w 6146466"/>
              <a:gd name="connsiteY3" fmla="*/ 6873368 h 6873368"/>
              <a:gd name="connsiteX4" fmla="*/ 1344706 w 6146466"/>
              <a:gd name="connsiteY4" fmla="*/ 0 h 6873368"/>
              <a:gd name="connsiteX0" fmla="*/ 1347124 w 6148884"/>
              <a:gd name="connsiteY0" fmla="*/ 0 h 6873368"/>
              <a:gd name="connsiteX1" fmla="*/ 6148884 w 6148884"/>
              <a:gd name="connsiteY1" fmla="*/ 7684 h 6873368"/>
              <a:gd name="connsiteX2" fmla="*/ 6148884 w 6148884"/>
              <a:gd name="connsiteY2" fmla="*/ 6865684 h 6873368"/>
              <a:gd name="connsiteX3" fmla="*/ 2418 w 6148884"/>
              <a:gd name="connsiteY3" fmla="*/ 6873368 h 6873368"/>
              <a:gd name="connsiteX4" fmla="*/ 1347124 w 6148884"/>
              <a:gd name="connsiteY4" fmla="*/ 0 h 6873368"/>
              <a:gd name="connsiteX0" fmla="*/ 1346573 w 6148333"/>
              <a:gd name="connsiteY0" fmla="*/ 0 h 6873368"/>
              <a:gd name="connsiteX1" fmla="*/ 6148333 w 6148333"/>
              <a:gd name="connsiteY1" fmla="*/ 7684 h 6873368"/>
              <a:gd name="connsiteX2" fmla="*/ 6148333 w 6148333"/>
              <a:gd name="connsiteY2" fmla="*/ 6865684 h 6873368"/>
              <a:gd name="connsiteX3" fmla="*/ 1867 w 6148333"/>
              <a:gd name="connsiteY3" fmla="*/ 6873368 h 6873368"/>
              <a:gd name="connsiteX4" fmla="*/ 1346573 w 6148333"/>
              <a:gd name="connsiteY4" fmla="*/ 0 h 6873368"/>
              <a:gd name="connsiteX0" fmla="*/ 1346573 w 6148333"/>
              <a:gd name="connsiteY0" fmla="*/ 0 h 6873368"/>
              <a:gd name="connsiteX1" fmla="*/ 6148333 w 6148333"/>
              <a:gd name="connsiteY1" fmla="*/ 7684 h 6873368"/>
              <a:gd name="connsiteX2" fmla="*/ 5572031 w 6148333"/>
              <a:gd name="connsiteY2" fmla="*/ 6865684 h 6873368"/>
              <a:gd name="connsiteX3" fmla="*/ 1867 w 6148333"/>
              <a:gd name="connsiteY3" fmla="*/ 6873368 h 6873368"/>
              <a:gd name="connsiteX4" fmla="*/ 1346573 w 6148333"/>
              <a:gd name="connsiteY4" fmla="*/ 0 h 6873368"/>
              <a:gd name="connsiteX0" fmla="*/ 1346573 w 6148333"/>
              <a:gd name="connsiteY0" fmla="*/ 0 h 6873368"/>
              <a:gd name="connsiteX1" fmla="*/ 6148333 w 6148333"/>
              <a:gd name="connsiteY1" fmla="*/ 7684 h 6873368"/>
              <a:gd name="connsiteX2" fmla="*/ 5866584 w 6148333"/>
              <a:gd name="connsiteY2" fmla="*/ 3342555 h 6873368"/>
              <a:gd name="connsiteX3" fmla="*/ 5572031 w 6148333"/>
              <a:gd name="connsiteY3" fmla="*/ 6865684 h 6873368"/>
              <a:gd name="connsiteX4" fmla="*/ 1867 w 6148333"/>
              <a:gd name="connsiteY4" fmla="*/ 6873368 h 6873368"/>
              <a:gd name="connsiteX5" fmla="*/ 1346573 w 6148333"/>
              <a:gd name="connsiteY5" fmla="*/ 0 h 6873368"/>
              <a:gd name="connsiteX0" fmla="*/ 1346573 w 6158577"/>
              <a:gd name="connsiteY0" fmla="*/ 0 h 6873368"/>
              <a:gd name="connsiteX1" fmla="*/ 6148333 w 6158577"/>
              <a:gd name="connsiteY1" fmla="*/ 7684 h 6873368"/>
              <a:gd name="connsiteX2" fmla="*/ 6158577 w 6158577"/>
              <a:gd name="connsiteY2" fmla="*/ 3281082 h 6873368"/>
              <a:gd name="connsiteX3" fmla="*/ 5572031 w 6158577"/>
              <a:gd name="connsiteY3" fmla="*/ 6865684 h 6873368"/>
              <a:gd name="connsiteX4" fmla="*/ 1867 w 6158577"/>
              <a:gd name="connsiteY4" fmla="*/ 6873368 h 6873368"/>
              <a:gd name="connsiteX5" fmla="*/ 1346573 w 6158577"/>
              <a:gd name="connsiteY5" fmla="*/ 0 h 6873368"/>
              <a:gd name="connsiteX0" fmla="*/ 1346573 w 6158577"/>
              <a:gd name="connsiteY0" fmla="*/ 0 h 6873368"/>
              <a:gd name="connsiteX1" fmla="*/ 6148333 w 6158577"/>
              <a:gd name="connsiteY1" fmla="*/ 7684 h 6873368"/>
              <a:gd name="connsiteX2" fmla="*/ 6158577 w 6158577"/>
              <a:gd name="connsiteY2" fmla="*/ 3281082 h 6873368"/>
              <a:gd name="connsiteX3" fmla="*/ 5572031 w 6158577"/>
              <a:gd name="connsiteY3" fmla="*/ 6865684 h 6873368"/>
              <a:gd name="connsiteX4" fmla="*/ 1867 w 6158577"/>
              <a:gd name="connsiteY4" fmla="*/ 6873368 h 6873368"/>
              <a:gd name="connsiteX5" fmla="*/ 1346573 w 6158577"/>
              <a:gd name="connsiteY5" fmla="*/ 0 h 6873368"/>
              <a:gd name="connsiteX0" fmla="*/ 1346573 w 6158577"/>
              <a:gd name="connsiteY0" fmla="*/ 0 h 6873368"/>
              <a:gd name="connsiteX1" fmla="*/ 6148333 w 6158577"/>
              <a:gd name="connsiteY1" fmla="*/ 7684 h 6873368"/>
              <a:gd name="connsiteX2" fmla="*/ 6158577 w 6158577"/>
              <a:gd name="connsiteY2" fmla="*/ 3281082 h 6873368"/>
              <a:gd name="connsiteX3" fmla="*/ 5572031 w 6158577"/>
              <a:gd name="connsiteY3" fmla="*/ 6865684 h 6873368"/>
              <a:gd name="connsiteX4" fmla="*/ 1867 w 6158577"/>
              <a:gd name="connsiteY4" fmla="*/ 6873368 h 6873368"/>
              <a:gd name="connsiteX5" fmla="*/ 1346573 w 6158577"/>
              <a:gd name="connsiteY5" fmla="*/ 0 h 68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8577" h="6873368">
                <a:moveTo>
                  <a:pt x="1346573" y="0"/>
                </a:moveTo>
                <a:lnTo>
                  <a:pt x="6148333" y="7684"/>
                </a:lnTo>
                <a:cubicBezTo>
                  <a:pt x="6151748" y="1098817"/>
                  <a:pt x="6155162" y="2189949"/>
                  <a:pt x="6158577" y="3281082"/>
                </a:cubicBezTo>
                <a:cubicBezTo>
                  <a:pt x="5747909" y="4545106"/>
                  <a:pt x="5629233" y="5809129"/>
                  <a:pt x="5572031" y="6865684"/>
                </a:cubicBezTo>
                <a:lnTo>
                  <a:pt x="1867" y="6873368"/>
                </a:lnTo>
                <a:cubicBezTo>
                  <a:pt x="-3256" y="6252242"/>
                  <a:pt x="-69851" y="3617899"/>
                  <a:pt x="1346573" y="0"/>
                </a:cubicBezTo>
                <a:close/>
              </a:path>
            </a:pathLst>
          </a:custGeom>
        </p:spPr>
        <p:txBody>
          <a:bodyPr anchor="ctr" anchorCtr="1"/>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a:t>
            </a:r>
            <a:br>
              <a:rPr lang="en-US" dirty="0"/>
            </a:br>
            <a:r>
              <a:rPr lang="en-US" dirty="0"/>
              <a:t>YOUR IMAGE HERE</a:t>
            </a:r>
          </a:p>
        </p:txBody>
      </p:sp>
    </p:spTree>
    <p:extLst>
      <p:ext uri="{BB962C8B-B14F-4D97-AF65-F5344CB8AC3E}">
        <p14:creationId xmlns:p14="http://schemas.microsoft.com/office/powerpoint/2010/main" val="418102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75709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 id="2147483656" r:id="rId6"/>
    <p:sldLayoutId id="2147483653" r:id="rId7"/>
    <p:sldLayoutId id="214748365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31499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reporter.childstory.nsw.gov.au/s/"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A41D-2637-704A-A571-039B18906F3C}"/>
              </a:ext>
            </a:extLst>
          </p:cNvPr>
          <p:cNvSpPr>
            <a:spLocks noGrp="1"/>
          </p:cNvSpPr>
          <p:nvPr>
            <p:ph type="ctrTitle"/>
          </p:nvPr>
        </p:nvSpPr>
        <p:spPr/>
        <p:txBody>
          <a:bodyPr/>
          <a:lstStyle/>
          <a:p>
            <a:r>
              <a:rPr lang="en-US" dirty="0">
                <a:latin typeface="Verdana" panose="020B0604030504040204" pitchFamily="34" charset="0"/>
                <a:ea typeface="Verdana" panose="020B0604030504040204" pitchFamily="34" charset="0"/>
              </a:rPr>
              <a:t>Promoting Child Safety </a:t>
            </a:r>
          </a:p>
        </p:txBody>
      </p:sp>
      <p:sp>
        <p:nvSpPr>
          <p:cNvPr id="3" name="Subtitle 2">
            <a:extLst>
              <a:ext uri="{FF2B5EF4-FFF2-40B4-BE49-F238E27FC236}">
                <a16:creationId xmlns:a16="http://schemas.microsoft.com/office/drawing/2014/main" id="{788256CA-1A66-1E42-81E7-88C9AC209FBD}"/>
              </a:ext>
            </a:extLst>
          </p:cNvPr>
          <p:cNvSpPr>
            <a:spLocks noGrp="1"/>
          </p:cNvSpPr>
          <p:nvPr>
            <p:ph type="subTitle" idx="1"/>
          </p:nvPr>
        </p:nvSpPr>
        <p:spPr/>
        <p:txBody>
          <a:bodyPr/>
          <a:lstStyle/>
          <a:p>
            <a:r>
              <a:rPr lang="en-US" dirty="0">
                <a:latin typeface="Verdana" panose="020B0604030504040204" pitchFamily="34" charset="0"/>
                <a:ea typeface="Verdana" panose="020B0604030504040204" pitchFamily="34" charset="0"/>
              </a:rPr>
              <a:t>Managing Risk of Significant Harm and Wellbeing Concerns</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2021</a:t>
            </a:r>
          </a:p>
        </p:txBody>
      </p:sp>
    </p:spTree>
    <p:extLst>
      <p:ext uri="{BB962C8B-B14F-4D97-AF65-F5344CB8AC3E}">
        <p14:creationId xmlns:p14="http://schemas.microsoft.com/office/powerpoint/2010/main" val="254361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E59-6DF5-4981-B736-A9EF9FF54CA7}"/>
              </a:ext>
            </a:extLst>
          </p:cNvPr>
          <p:cNvSpPr>
            <a:spLocks noGrp="1"/>
          </p:cNvSpPr>
          <p:nvPr>
            <p:ph type="title"/>
          </p:nvPr>
        </p:nvSpPr>
        <p:spPr>
          <a:xfrm>
            <a:off x="982980" y="365125"/>
            <a:ext cx="10515600" cy="572135"/>
          </a:xfrm>
        </p:spPr>
        <p:txBody>
          <a:bodyPr>
            <a:normAutofit/>
          </a:bodyPr>
          <a:lstStyle/>
          <a:p>
            <a:r>
              <a:rPr lang="en-AU" dirty="0"/>
              <a:t>What to do when you suspect a student is at risk</a:t>
            </a:r>
          </a:p>
        </p:txBody>
      </p:sp>
      <p:graphicFrame>
        <p:nvGraphicFramePr>
          <p:cNvPr id="5" name="Content Placeholder 2">
            <a:extLst>
              <a:ext uri="{FF2B5EF4-FFF2-40B4-BE49-F238E27FC236}">
                <a16:creationId xmlns:a16="http://schemas.microsoft.com/office/drawing/2014/main" id="{D338717B-36A9-4DF3-AF2B-B3039D088731}"/>
              </a:ext>
            </a:extLst>
          </p:cNvPr>
          <p:cNvGraphicFramePr>
            <a:graphicFrameLocks noGrp="1"/>
          </p:cNvGraphicFramePr>
          <p:nvPr>
            <p:ph sz="quarter" idx="10"/>
            <p:extLst>
              <p:ext uri="{D42A27DB-BD31-4B8C-83A1-F6EECF244321}">
                <p14:modId xmlns:p14="http://schemas.microsoft.com/office/powerpoint/2010/main" val="3368366149"/>
              </p:ext>
            </p:extLst>
          </p:nvPr>
        </p:nvGraphicFramePr>
        <p:xfrm>
          <a:off x="982663" y="1112838"/>
          <a:ext cx="10515600" cy="53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74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98CC-FC42-42D4-AD0F-BD9F0882B4CC}"/>
              </a:ext>
            </a:extLst>
          </p:cNvPr>
          <p:cNvSpPr>
            <a:spLocks noGrp="1"/>
          </p:cNvSpPr>
          <p:nvPr>
            <p:ph type="title"/>
          </p:nvPr>
        </p:nvSpPr>
        <p:spPr/>
        <p:txBody>
          <a:bodyPr/>
          <a:lstStyle/>
          <a:p>
            <a:pPr algn="ctr"/>
            <a:r>
              <a:rPr lang="en-AU" dirty="0"/>
              <a:t>Reporting risk of significant harm</a:t>
            </a:r>
          </a:p>
        </p:txBody>
      </p:sp>
      <p:sp>
        <p:nvSpPr>
          <p:cNvPr id="3" name="Content Placeholder 2">
            <a:extLst>
              <a:ext uri="{FF2B5EF4-FFF2-40B4-BE49-F238E27FC236}">
                <a16:creationId xmlns:a16="http://schemas.microsoft.com/office/drawing/2014/main" id="{45393240-EDD9-4E7B-A2CB-BD9E15E3FFAA}"/>
              </a:ext>
            </a:extLst>
          </p:cNvPr>
          <p:cNvSpPr>
            <a:spLocks noGrp="1"/>
          </p:cNvSpPr>
          <p:nvPr>
            <p:ph sz="quarter" idx="10"/>
          </p:nvPr>
        </p:nvSpPr>
        <p:spPr/>
        <p:txBody>
          <a:bodyPr/>
          <a:lstStyle/>
          <a:p>
            <a:endParaRPr lang="en-AU" sz="1800" dirty="0">
              <a:latin typeface="Arial" panose="020B0604020202020204" pitchFamily="34" charset="0"/>
              <a:cs typeface="Arial" panose="020B0604020202020204" pitchFamily="34" charset="0"/>
            </a:endParaRPr>
          </a:p>
          <a:p>
            <a:pPr marL="514350" indent="-514350">
              <a:lnSpc>
                <a:spcPct val="120000"/>
              </a:lnSpc>
              <a:spcBef>
                <a:spcPts val="600"/>
              </a:spcBef>
              <a:spcAft>
                <a:spcPts val="1200"/>
              </a:spcAft>
              <a:buSzPct val="100000"/>
              <a:buFont typeface="+mj-lt"/>
              <a:buAutoNum type="arabicPeriod"/>
              <a:defRPr/>
            </a:pPr>
            <a:r>
              <a:rPr lang="en-US" sz="2000" b="1" dirty="0">
                <a:latin typeface="Arial" panose="020B0604020202020204" pitchFamily="34" charset="0"/>
                <a:cs typeface="Arial" panose="020B0604020202020204" pitchFamily="34" charset="0"/>
              </a:rPr>
              <a:t>Reasonable grounds to suspect child or young person is at risk of significant harm</a:t>
            </a:r>
          </a:p>
          <a:p>
            <a:pPr marL="914400" lvl="1" indent="-379413">
              <a:spcBef>
                <a:spcPts val="600"/>
              </a:spcBef>
              <a:spcAft>
                <a:spcPts val="600"/>
              </a:spcAft>
              <a:buSzPct val="100000"/>
              <a:buFont typeface="Wingdings" pitchFamily="2" charset="2"/>
              <a:buChar char="Ø"/>
              <a:defRPr/>
            </a:pPr>
            <a:r>
              <a:rPr lang="en-US" dirty="0">
                <a:latin typeface="Arial" panose="020B0604020202020204" pitchFamily="34" charset="0"/>
                <a:cs typeface="Arial" panose="020B0604020202020204" pitchFamily="34" charset="0"/>
              </a:rPr>
              <a:t>Consider disclosures, observations and professional judgment</a:t>
            </a:r>
          </a:p>
          <a:p>
            <a:pPr marL="914400" lvl="1" indent="-514350">
              <a:spcBef>
                <a:spcPts val="600"/>
              </a:spcBef>
              <a:spcAft>
                <a:spcPts val="600"/>
              </a:spcAft>
              <a:buSzPct val="100000"/>
              <a:buNone/>
              <a:defRPr/>
            </a:pPr>
            <a:endParaRPr lang="en-US" dirty="0">
              <a:latin typeface="Arial" panose="020B0604020202020204" pitchFamily="34" charset="0"/>
              <a:cs typeface="Arial" panose="020B0604020202020204" pitchFamily="34" charset="0"/>
            </a:endParaRPr>
          </a:p>
          <a:p>
            <a:pPr marL="514350" indent="-514350">
              <a:spcBef>
                <a:spcPts val="600"/>
              </a:spcBef>
              <a:spcAft>
                <a:spcPts val="600"/>
              </a:spcAft>
              <a:buSzPct val="100000"/>
              <a:buFont typeface="+mj-lt"/>
              <a:buAutoNum type="arabicPeriod"/>
              <a:defRPr/>
            </a:pPr>
            <a:r>
              <a:rPr lang="en-US" sz="2000" b="1" dirty="0">
                <a:latin typeface="Arial" panose="020B0604020202020204" pitchFamily="34" charset="0"/>
                <a:cs typeface="Arial" panose="020B0604020202020204" pitchFamily="34" charset="0"/>
              </a:rPr>
              <a:t>Current concerns:</a:t>
            </a:r>
          </a:p>
          <a:p>
            <a:pPr marL="914400" lvl="1" indent="-379413">
              <a:spcBef>
                <a:spcPts val="600"/>
              </a:spcBef>
              <a:spcAft>
                <a:spcPts val="600"/>
              </a:spcAft>
              <a:buSzPct val="100000"/>
              <a:buFont typeface="Wingdings" pitchFamily="2" charset="2"/>
              <a:buChar char="Ø"/>
              <a:defRPr/>
            </a:pPr>
            <a:r>
              <a:rPr lang="en-US" dirty="0">
                <a:latin typeface="Arial" panose="020B0604020202020204" pitchFamily="34" charset="0"/>
                <a:cs typeface="Arial" panose="020B0604020202020204" pitchFamily="34" charset="0"/>
              </a:rPr>
              <a:t>Abuse or neglect that is recent</a:t>
            </a:r>
          </a:p>
          <a:p>
            <a:pPr marL="914400" lvl="1" indent="-379413">
              <a:spcBef>
                <a:spcPts val="600"/>
              </a:spcBef>
              <a:spcAft>
                <a:spcPts val="600"/>
              </a:spcAft>
              <a:buSzPct val="100000"/>
              <a:buFont typeface="Wingdings" pitchFamily="2" charset="2"/>
              <a:buChar char="Ø"/>
              <a:defRPr/>
            </a:pPr>
            <a:r>
              <a:rPr lang="en-US" dirty="0">
                <a:latin typeface="Arial" panose="020B0604020202020204" pitchFamily="34" charset="0"/>
                <a:cs typeface="Arial" panose="020B0604020202020204" pitchFamily="34" charset="0"/>
              </a:rPr>
              <a:t>Abuse or neglect that is likely if nothing changes</a:t>
            </a:r>
          </a:p>
          <a:p>
            <a:pPr marL="914400" lvl="1" indent="-379413">
              <a:spcBef>
                <a:spcPts val="600"/>
              </a:spcBef>
              <a:spcAft>
                <a:spcPts val="600"/>
              </a:spcAft>
              <a:buSzPct val="100000"/>
              <a:buFont typeface="Wingdings" pitchFamily="2" charset="2"/>
              <a:buChar char="Ø"/>
              <a:defRPr/>
            </a:pPr>
            <a:r>
              <a:rPr lang="en-US" dirty="0">
                <a:latin typeface="Arial" panose="020B0604020202020204" pitchFamily="34" charset="0"/>
                <a:cs typeface="Arial" panose="020B0604020202020204" pitchFamily="34" charset="0"/>
              </a:rPr>
              <a:t>Child has contact with person who has caused significant harm in past</a:t>
            </a:r>
          </a:p>
          <a:p>
            <a:pPr marL="914400" lvl="1" indent="-379413">
              <a:spcBef>
                <a:spcPts val="600"/>
              </a:spcBef>
              <a:spcAft>
                <a:spcPts val="600"/>
              </a:spcAft>
              <a:buSzPct val="100000"/>
              <a:buFont typeface="Wingdings" pitchFamily="2" charset="2"/>
              <a:buChar char="Ø"/>
              <a:defRPr/>
            </a:pPr>
            <a:r>
              <a:rPr lang="en-US" dirty="0">
                <a:latin typeface="Arial" panose="020B0604020202020204" pitchFamily="34" charset="0"/>
                <a:cs typeface="Arial" panose="020B0604020202020204" pitchFamily="34" charset="0"/>
              </a:rPr>
              <a:t>Past abuse or neglect with continuing or significant impact on child or young person</a:t>
            </a:r>
          </a:p>
          <a:p>
            <a:pPr marL="0" indent="0">
              <a:buNone/>
            </a:pPr>
            <a:endParaRPr lang="en-AU" b="1" i="1" dirty="0">
              <a:latin typeface="Century Gothic" pitchFamily="34" charset="0"/>
            </a:endParaRPr>
          </a:p>
          <a:p>
            <a:pPr marL="0" indent="0">
              <a:buNone/>
            </a:pPr>
            <a:endParaRPr lang="en-AU" b="1" i="1" dirty="0">
              <a:latin typeface="Century Gothic" pitchFamily="34" charset="0"/>
            </a:endParaRPr>
          </a:p>
          <a:p>
            <a:pPr marL="0" indent="0" algn="just">
              <a:buNone/>
            </a:pPr>
            <a:r>
              <a:rPr lang="en-AU" sz="1800" b="1" i="1" dirty="0">
                <a:latin typeface="Century Gothic" pitchFamily="34" charset="0"/>
              </a:rPr>
              <a:t>                                                          Children and Young Persons (Care and Protection) Act 1998</a:t>
            </a:r>
            <a:endParaRPr lang="en-US" sz="1800" i="1" dirty="0">
              <a:latin typeface="Tahoma" pitchFamily="34" charset="0"/>
              <a:cs typeface="Tahoma" pitchFamily="34" charset="0"/>
            </a:endParaRPr>
          </a:p>
          <a:p>
            <a:pPr marL="0" indent="0">
              <a:buNone/>
            </a:pPr>
            <a:endParaRPr lang="en-AU" dirty="0"/>
          </a:p>
        </p:txBody>
      </p:sp>
    </p:spTree>
    <p:extLst>
      <p:ext uri="{BB962C8B-B14F-4D97-AF65-F5344CB8AC3E}">
        <p14:creationId xmlns:p14="http://schemas.microsoft.com/office/powerpoint/2010/main" val="356565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881D-3BFF-4280-BAA5-9BDE0EC8FF96}"/>
              </a:ext>
            </a:extLst>
          </p:cNvPr>
          <p:cNvSpPr>
            <a:spLocks noGrp="1"/>
          </p:cNvSpPr>
          <p:nvPr>
            <p:ph type="title"/>
          </p:nvPr>
        </p:nvSpPr>
        <p:spPr/>
        <p:txBody>
          <a:bodyPr/>
          <a:lstStyle/>
          <a:p>
            <a:r>
              <a:rPr lang="en-AU" dirty="0"/>
              <a:t>Reporting risk of significant harm (Cont’d)</a:t>
            </a:r>
          </a:p>
        </p:txBody>
      </p:sp>
      <p:sp>
        <p:nvSpPr>
          <p:cNvPr id="3" name="Content Placeholder 2">
            <a:extLst>
              <a:ext uri="{FF2B5EF4-FFF2-40B4-BE49-F238E27FC236}">
                <a16:creationId xmlns:a16="http://schemas.microsoft.com/office/drawing/2014/main" id="{57E6B2AE-7068-4EFB-AA2B-D4C2FCC222ED}"/>
              </a:ext>
            </a:extLst>
          </p:cNvPr>
          <p:cNvSpPr>
            <a:spLocks noGrp="1"/>
          </p:cNvSpPr>
          <p:nvPr>
            <p:ph sz="quarter" idx="10"/>
          </p:nvPr>
        </p:nvSpPr>
        <p:spPr/>
        <p:txBody>
          <a:bodyPr/>
          <a:lstStyle/>
          <a:p>
            <a:pPr marL="514350" indent="-514350">
              <a:spcBef>
                <a:spcPts val="600"/>
              </a:spcBef>
              <a:spcAft>
                <a:spcPts val="600"/>
              </a:spcAft>
              <a:buSzPct val="100000"/>
              <a:buFont typeface="+mj-lt"/>
              <a:buAutoNum type="arabicPeriod" startAt="3"/>
              <a:defRPr/>
            </a:pPr>
            <a:r>
              <a:rPr lang="en-US" sz="2000" b="1" dirty="0">
                <a:latin typeface="Arial" panose="020B0604020202020204" pitchFamily="34" charset="0"/>
                <a:cs typeface="Arial" panose="020B0604020202020204" pitchFamily="34" charset="0"/>
              </a:rPr>
              <a:t>Harm circumstances:</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Neglect (including educational neglect)</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Physical abuse</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Sexual abuse</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Serious psychological harm</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Relinquishing care</a:t>
            </a:r>
          </a:p>
          <a:p>
            <a:pPr marL="914400" lvl="1" indent="-379413">
              <a:spcBef>
                <a:spcPts val="1800"/>
              </a:spcBef>
              <a:spcAft>
                <a:spcPts val="1800"/>
              </a:spcAft>
              <a:buSzPct val="100000"/>
              <a:defRPr/>
            </a:pPr>
            <a:r>
              <a:rPr lang="en-US" dirty="0">
                <a:latin typeface="Arial" panose="020B0604020202020204" pitchFamily="34" charset="0"/>
                <a:cs typeface="Arial" panose="020B0604020202020204" pitchFamily="34" charset="0"/>
              </a:rPr>
              <a:t>Carer Concerns </a:t>
            </a:r>
          </a:p>
          <a:p>
            <a:pPr marL="0" indent="0">
              <a:buNone/>
            </a:pPr>
            <a:endParaRPr lang="en-AU" dirty="0"/>
          </a:p>
        </p:txBody>
      </p:sp>
      <p:pic>
        <p:nvPicPr>
          <p:cNvPr id="4" name="Picture 3">
            <a:extLst>
              <a:ext uri="{FF2B5EF4-FFF2-40B4-BE49-F238E27FC236}">
                <a16:creationId xmlns:a16="http://schemas.microsoft.com/office/drawing/2014/main" id="{5CCE82A6-62B8-422B-9A29-ED62B96F56B3}"/>
              </a:ext>
            </a:extLst>
          </p:cNvPr>
          <p:cNvPicPr>
            <a:picLocks noChangeAspect="1"/>
          </p:cNvPicPr>
          <p:nvPr/>
        </p:nvPicPr>
        <p:blipFill rotWithShape="1">
          <a:blip r:embed="rId3"/>
          <a:srcRect l="36334" b="31442"/>
          <a:stretch/>
        </p:blipFill>
        <p:spPr>
          <a:xfrm>
            <a:off x="9035143" y="3700070"/>
            <a:ext cx="3156857" cy="1459759"/>
          </a:xfrm>
          <a:prstGeom prst="rect">
            <a:avLst/>
          </a:prstGeom>
        </p:spPr>
      </p:pic>
      <p:pic>
        <p:nvPicPr>
          <p:cNvPr id="5" name="Picture 4">
            <a:extLst>
              <a:ext uri="{FF2B5EF4-FFF2-40B4-BE49-F238E27FC236}">
                <a16:creationId xmlns:a16="http://schemas.microsoft.com/office/drawing/2014/main" id="{EFB1233B-802C-4EB7-ADFE-525C6C8914D8}"/>
              </a:ext>
            </a:extLst>
          </p:cNvPr>
          <p:cNvPicPr>
            <a:picLocks noChangeAspect="1"/>
          </p:cNvPicPr>
          <p:nvPr/>
        </p:nvPicPr>
        <p:blipFill rotWithShape="1">
          <a:blip r:embed="rId4"/>
          <a:srcRect b="64903"/>
          <a:stretch/>
        </p:blipFill>
        <p:spPr>
          <a:xfrm>
            <a:off x="9035143" y="2536434"/>
            <a:ext cx="3156858" cy="1163636"/>
          </a:xfrm>
          <a:prstGeom prst="rect">
            <a:avLst/>
          </a:prstGeom>
        </p:spPr>
      </p:pic>
      <p:pic>
        <p:nvPicPr>
          <p:cNvPr id="6" name="Picture 5">
            <a:extLst>
              <a:ext uri="{FF2B5EF4-FFF2-40B4-BE49-F238E27FC236}">
                <a16:creationId xmlns:a16="http://schemas.microsoft.com/office/drawing/2014/main" id="{539D0504-ED19-45C5-A0DF-02F37D9DD85D}"/>
              </a:ext>
            </a:extLst>
          </p:cNvPr>
          <p:cNvPicPr>
            <a:picLocks noChangeAspect="1"/>
          </p:cNvPicPr>
          <p:nvPr/>
        </p:nvPicPr>
        <p:blipFill>
          <a:blip r:embed="rId5"/>
          <a:stretch>
            <a:fillRect/>
          </a:stretch>
        </p:blipFill>
        <p:spPr>
          <a:xfrm>
            <a:off x="9035142" y="1534886"/>
            <a:ext cx="3156858" cy="943994"/>
          </a:xfrm>
          <a:prstGeom prst="rect">
            <a:avLst/>
          </a:prstGeom>
        </p:spPr>
      </p:pic>
    </p:spTree>
    <p:extLst>
      <p:ext uri="{BB962C8B-B14F-4D97-AF65-F5344CB8AC3E}">
        <p14:creationId xmlns:p14="http://schemas.microsoft.com/office/powerpoint/2010/main" val="270445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B7A2359-E758-4217-8AE5-741FF83A4CC0}"/>
              </a:ext>
            </a:extLst>
          </p:cNvPr>
          <p:cNvSpPr>
            <a:spLocks noGrp="1"/>
          </p:cNvSpPr>
          <p:nvPr>
            <p:ph sz="quarter" idx="10"/>
          </p:nvPr>
        </p:nvSpPr>
        <p:spPr>
          <a:xfrm>
            <a:off x="1022420" y="2113808"/>
            <a:ext cx="3373117" cy="2025055"/>
          </a:xfrm>
        </p:spPr>
        <p:txBody>
          <a:bodyPr/>
          <a:lstStyle/>
          <a:p>
            <a:pPr marL="0" indent="0">
              <a:buNone/>
            </a:pPr>
            <a:r>
              <a:rPr lang="en-US" sz="4400" b="1" dirty="0"/>
              <a:t>CASE</a:t>
            </a:r>
          </a:p>
          <a:p>
            <a:pPr marL="0" indent="0">
              <a:buNone/>
            </a:pPr>
            <a:r>
              <a:rPr lang="en-US" sz="4400" b="1" dirty="0"/>
              <a:t>STUDY 1</a:t>
            </a:r>
          </a:p>
          <a:p>
            <a:pPr marL="0" indent="0">
              <a:buNone/>
            </a:pPr>
            <a:endParaRPr lang="en-US" sz="4400" b="1" dirty="0"/>
          </a:p>
          <a:p>
            <a:pPr marL="0" indent="0">
              <a:buNone/>
            </a:pPr>
            <a:r>
              <a:rPr lang="en-US" sz="4400" b="1" dirty="0"/>
              <a:t>Brendan</a:t>
            </a:r>
          </a:p>
        </p:txBody>
      </p:sp>
      <p:pic>
        <p:nvPicPr>
          <p:cNvPr id="4" name="Content Placeholder 3">
            <a:extLst>
              <a:ext uri="{FF2B5EF4-FFF2-40B4-BE49-F238E27FC236}">
                <a16:creationId xmlns:a16="http://schemas.microsoft.com/office/drawing/2014/main" id="{F3965B22-687E-4555-8E54-B4C38EDC32C1}"/>
              </a:ext>
            </a:extLst>
          </p:cNvPr>
          <p:cNvPicPr>
            <a:picLocks noGrp="1" noChangeAspect="1"/>
          </p:cNvPicPr>
          <p:nvPr>
            <p:ph type="pic" sz="quarter" idx="11"/>
          </p:nvPr>
        </p:nvPicPr>
        <p:blipFill rotWithShape="1">
          <a:blip r:embed="rId3"/>
          <a:srcRect l="28856" r="-329" b="1"/>
          <a:stretch/>
        </p:blipFill>
        <p:spPr>
          <a:xfrm>
            <a:off x="5695439" y="1185379"/>
            <a:ext cx="5695437" cy="4542183"/>
          </a:xfrm>
          <a:prstGeom prst="rect">
            <a:avLst/>
          </a:prstGeom>
          <a:noFill/>
        </p:spPr>
      </p:pic>
    </p:spTree>
    <p:extLst>
      <p:ext uri="{BB962C8B-B14F-4D97-AF65-F5344CB8AC3E}">
        <p14:creationId xmlns:p14="http://schemas.microsoft.com/office/powerpoint/2010/main" val="11817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BE8F-F66A-4270-9539-383E566BC180}"/>
              </a:ext>
            </a:extLst>
          </p:cNvPr>
          <p:cNvSpPr>
            <a:spLocks noGrp="1"/>
          </p:cNvSpPr>
          <p:nvPr>
            <p:ph type="title"/>
          </p:nvPr>
        </p:nvSpPr>
        <p:spPr/>
        <p:txBody>
          <a:bodyPr/>
          <a:lstStyle/>
          <a:p>
            <a:pPr algn="ctr"/>
            <a:r>
              <a:rPr lang="en-AU" dirty="0"/>
              <a:t>Brendan</a:t>
            </a:r>
          </a:p>
        </p:txBody>
      </p:sp>
      <p:sp>
        <p:nvSpPr>
          <p:cNvPr id="3" name="Content Placeholder 2">
            <a:extLst>
              <a:ext uri="{FF2B5EF4-FFF2-40B4-BE49-F238E27FC236}">
                <a16:creationId xmlns:a16="http://schemas.microsoft.com/office/drawing/2014/main" id="{312AE618-FB05-447E-9F12-CE450CDD47D3}"/>
              </a:ext>
            </a:extLst>
          </p:cNvPr>
          <p:cNvSpPr>
            <a:spLocks noGrp="1"/>
          </p:cNvSpPr>
          <p:nvPr>
            <p:ph sz="quarter" idx="10"/>
          </p:nvPr>
        </p:nvSpPr>
        <p:spPr/>
        <p:txBody>
          <a:bodyPr/>
          <a:lstStyle/>
          <a:p>
            <a:pPr>
              <a:buNone/>
            </a:pPr>
            <a:endParaRPr lang="en-AU" dirty="0">
              <a:latin typeface="Tahoma" pitchFamily="34" charset="0"/>
              <a:cs typeface="Tahoma" pitchFamily="34" charset="0"/>
            </a:endParaRPr>
          </a:p>
          <a:p>
            <a:pPr>
              <a:spcAft>
                <a:spcPts val="1800"/>
              </a:spcAft>
              <a:buNone/>
            </a:pPr>
            <a:r>
              <a:rPr lang="en-AU" sz="2800" b="1" dirty="0">
                <a:latin typeface="Arial" panose="020B0604020202020204" pitchFamily="34" charset="0"/>
                <a:cs typeface="Arial" panose="020B0604020202020204" pitchFamily="34" charset="0"/>
              </a:rPr>
              <a:t>Using the screening tool:</a:t>
            </a:r>
          </a:p>
          <a:p>
            <a:pPr>
              <a:spcBef>
                <a:spcPct val="0"/>
              </a:spcBef>
              <a:spcAft>
                <a:spcPts val="1200"/>
              </a:spcAft>
              <a:buNone/>
            </a:pPr>
            <a:endParaRPr lang="en-AU" sz="2800" dirty="0">
              <a:latin typeface="Arial" panose="020B0604020202020204" pitchFamily="34" charset="0"/>
              <a:cs typeface="Arial" panose="020B0604020202020204" pitchFamily="34" charset="0"/>
            </a:endParaRPr>
          </a:p>
          <a:p>
            <a:pPr>
              <a:spcAft>
                <a:spcPts val="1200"/>
              </a:spcAft>
            </a:pPr>
            <a:r>
              <a:rPr lang="en-AU" sz="2800" dirty="0">
                <a:latin typeface="Arial" panose="020B0604020202020204" pitchFamily="34" charset="0"/>
                <a:cs typeface="Arial" panose="020B0604020202020204" pitchFamily="34" charset="0"/>
              </a:rPr>
              <a:t>What is the relevant category of abuse or neglect?</a:t>
            </a:r>
          </a:p>
          <a:p>
            <a:pPr>
              <a:spcAft>
                <a:spcPts val="1200"/>
              </a:spcAft>
            </a:pPr>
            <a:endParaRPr lang="en-AU" sz="2800" dirty="0">
              <a:latin typeface="Arial" panose="020B0604020202020204" pitchFamily="34" charset="0"/>
              <a:cs typeface="Arial" panose="020B0604020202020204" pitchFamily="34" charset="0"/>
            </a:endParaRPr>
          </a:p>
          <a:p>
            <a:pPr>
              <a:spcAft>
                <a:spcPts val="1200"/>
              </a:spcAft>
            </a:pPr>
            <a:r>
              <a:rPr lang="en-AU" sz="2800" dirty="0">
                <a:latin typeface="Arial" panose="020B0604020202020204" pitchFamily="34" charset="0"/>
                <a:cs typeface="Arial" panose="020B0604020202020204" pitchFamily="34" charset="0"/>
              </a:rPr>
              <a:t>Do you think Brendan is at risk of significant harm?</a:t>
            </a:r>
          </a:p>
          <a:p>
            <a:pPr marL="0" indent="0">
              <a:buNone/>
            </a:pPr>
            <a:endParaRPr lang="en-AU" dirty="0"/>
          </a:p>
        </p:txBody>
      </p:sp>
      <p:pic>
        <p:nvPicPr>
          <p:cNvPr id="4" name="Picture 3">
            <a:extLst>
              <a:ext uri="{FF2B5EF4-FFF2-40B4-BE49-F238E27FC236}">
                <a16:creationId xmlns:a16="http://schemas.microsoft.com/office/drawing/2014/main" id="{326CFC55-678A-4CE9-980C-3961A079CEBD}"/>
              </a:ext>
            </a:extLst>
          </p:cNvPr>
          <p:cNvPicPr>
            <a:picLocks noChangeAspect="1"/>
          </p:cNvPicPr>
          <p:nvPr/>
        </p:nvPicPr>
        <p:blipFill>
          <a:blip r:embed="rId3"/>
          <a:stretch>
            <a:fillRect/>
          </a:stretch>
        </p:blipFill>
        <p:spPr>
          <a:xfrm>
            <a:off x="9499433" y="4035425"/>
            <a:ext cx="2524125" cy="2457450"/>
          </a:xfrm>
          <a:prstGeom prst="rect">
            <a:avLst/>
          </a:prstGeom>
        </p:spPr>
      </p:pic>
    </p:spTree>
    <p:extLst>
      <p:ext uri="{BB962C8B-B14F-4D97-AF65-F5344CB8AC3E}">
        <p14:creationId xmlns:p14="http://schemas.microsoft.com/office/powerpoint/2010/main" val="32146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BE8F-F66A-4270-9539-383E566BC180}"/>
              </a:ext>
            </a:extLst>
          </p:cNvPr>
          <p:cNvSpPr>
            <a:spLocks noGrp="1"/>
          </p:cNvSpPr>
          <p:nvPr>
            <p:ph type="title"/>
          </p:nvPr>
        </p:nvSpPr>
        <p:spPr/>
        <p:txBody>
          <a:bodyPr/>
          <a:lstStyle/>
          <a:p>
            <a:pPr algn="ctr"/>
            <a:br>
              <a:rPr lang="en-AU" dirty="0"/>
            </a:br>
            <a:br>
              <a:rPr lang="en-AU" dirty="0"/>
            </a:br>
            <a:br>
              <a:rPr lang="en-AU" dirty="0"/>
            </a:br>
            <a:br>
              <a:rPr lang="en-AU" dirty="0"/>
            </a:br>
            <a:br>
              <a:rPr lang="en-AU" dirty="0"/>
            </a:br>
            <a:endParaRPr lang="en-AU" dirty="0"/>
          </a:p>
        </p:txBody>
      </p:sp>
      <p:sp>
        <p:nvSpPr>
          <p:cNvPr id="4" name="Content Placeholder 3">
            <a:extLst>
              <a:ext uri="{FF2B5EF4-FFF2-40B4-BE49-F238E27FC236}">
                <a16:creationId xmlns:a16="http://schemas.microsoft.com/office/drawing/2014/main" id="{9F4DDB83-685F-424E-B1A8-90A3C36B918E}"/>
              </a:ext>
            </a:extLst>
          </p:cNvPr>
          <p:cNvSpPr>
            <a:spLocks noGrp="1"/>
          </p:cNvSpPr>
          <p:nvPr>
            <p:ph sz="quarter" idx="10"/>
          </p:nvPr>
        </p:nvSpPr>
        <p:spPr>
          <a:xfrm>
            <a:off x="982663" y="1502229"/>
            <a:ext cx="3491366" cy="3771900"/>
          </a:xfrm>
        </p:spPr>
        <p:txBody>
          <a:bodyPr/>
          <a:lstStyle/>
          <a:p>
            <a:r>
              <a:rPr lang="en-AU" dirty="0"/>
              <a:t>  </a:t>
            </a:r>
            <a:r>
              <a:rPr lang="en-AU" b="1" dirty="0"/>
              <a:t>How to assess concerns using the Mandatory Reporters Guide</a:t>
            </a:r>
          </a:p>
          <a:p>
            <a:endParaRPr lang="en-AU" dirty="0"/>
          </a:p>
          <a:p>
            <a:r>
              <a:rPr lang="en-AU" dirty="0">
                <a:hlinkClick r:id="rId3"/>
              </a:rPr>
              <a:t>https://reporter.childstory.nsw.gov.au/s/</a:t>
            </a:r>
            <a:endParaRPr lang="en-AU" dirty="0"/>
          </a:p>
          <a:p>
            <a:endParaRPr lang="en-AU" dirty="0"/>
          </a:p>
        </p:txBody>
      </p:sp>
      <p:pic>
        <p:nvPicPr>
          <p:cNvPr id="11" name="Picture 10">
            <a:extLst>
              <a:ext uri="{FF2B5EF4-FFF2-40B4-BE49-F238E27FC236}">
                <a16:creationId xmlns:a16="http://schemas.microsoft.com/office/drawing/2014/main" id="{075ED7F2-5C70-4393-AD32-0FE930132E09}"/>
              </a:ext>
            </a:extLst>
          </p:cNvPr>
          <p:cNvPicPr>
            <a:picLocks noChangeAspect="1"/>
          </p:cNvPicPr>
          <p:nvPr/>
        </p:nvPicPr>
        <p:blipFill>
          <a:blip r:embed="rId4"/>
          <a:stretch>
            <a:fillRect/>
          </a:stretch>
        </p:blipFill>
        <p:spPr>
          <a:xfrm>
            <a:off x="5078186" y="1061357"/>
            <a:ext cx="7113814" cy="4620986"/>
          </a:xfrm>
          <a:prstGeom prst="rect">
            <a:avLst/>
          </a:prstGeom>
        </p:spPr>
      </p:pic>
    </p:spTree>
    <p:extLst>
      <p:ext uri="{BB962C8B-B14F-4D97-AF65-F5344CB8AC3E}">
        <p14:creationId xmlns:p14="http://schemas.microsoft.com/office/powerpoint/2010/main" val="91020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1A429-9CFD-48E5-88FA-CD270EB35644}"/>
              </a:ext>
            </a:extLst>
          </p:cNvPr>
          <p:cNvSpPr>
            <a:spLocks noGrp="1"/>
          </p:cNvSpPr>
          <p:nvPr>
            <p:ph type="title"/>
          </p:nvPr>
        </p:nvSpPr>
        <p:spPr/>
        <p:txBody>
          <a:bodyPr/>
          <a:lstStyle/>
          <a:p>
            <a:pPr algn="ctr"/>
            <a:r>
              <a:rPr lang="en-AU" dirty="0"/>
              <a:t>Physical Abuse Decision Tree</a:t>
            </a:r>
          </a:p>
        </p:txBody>
      </p:sp>
      <p:pic>
        <p:nvPicPr>
          <p:cNvPr id="9" name="Picture 10" descr="O:\Diocese of Broken Bay\Diocesan Child Protection\CATHOLIC SCHOOLS OFFICE\PROFESSIONAL DEVELOPMENT\ROSH\2014\Session Resources 2014\Decision Tree - Physical Abuse - 230114.jpg">
            <a:extLst>
              <a:ext uri="{FF2B5EF4-FFF2-40B4-BE49-F238E27FC236}">
                <a16:creationId xmlns:a16="http://schemas.microsoft.com/office/drawing/2014/main" id="{A202F039-F3B4-4B2B-8BAB-B829F9A27982}"/>
              </a:ext>
            </a:extLst>
          </p:cNvPr>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3152274" y="1255005"/>
            <a:ext cx="6160168" cy="509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5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1A429-9CFD-48E5-88FA-CD270EB35644}"/>
              </a:ext>
            </a:extLst>
          </p:cNvPr>
          <p:cNvSpPr>
            <a:spLocks noGrp="1"/>
          </p:cNvSpPr>
          <p:nvPr>
            <p:ph type="title"/>
          </p:nvPr>
        </p:nvSpPr>
        <p:spPr/>
        <p:txBody>
          <a:bodyPr/>
          <a:lstStyle/>
          <a:p>
            <a:pPr algn="ctr"/>
            <a:r>
              <a:rPr lang="en-AU" dirty="0"/>
              <a:t>MRG Decision Tree Outcomes</a:t>
            </a:r>
          </a:p>
        </p:txBody>
      </p:sp>
      <p:sp>
        <p:nvSpPr>
          <p:cNvPr id="6" name="Content Placeholder 5">
            <a:extLst>
              <a:ext uri="{FF2B5EF4-FFF2-40B4-BE49-F238E27FC236}">
                <a16:creationId xmlns:a16="http://schemas.microsoft.com/office/drawing/2014/main" id="{86CD257E-61AA-4F72-8EAF-79F36C8CDB19}"/>
              </a:ext>
            </a:extLst>
          </p:cNvPr>
          <p:cNvSpPr>
            <a:spLocks noGrp="1"/>
          </p:cNvSpPr>
          <p:nvPr>
            <p:ph sz="quarter" idx="10"/>
          </p:nvPr>
        </p:nvSpPr>
        <p:spPr/>
        <p:txBody>
          <a:bodyPr/>
          <a:lstStyle/>
          <a:p>
            <a:pPr>
              <a:spcBef>
                <a:spcPct val="0"/>
              </a:spcBef>
              <a:spcAft>
                <a:spcPts val="600"/>
              </a:spcAft>
            </a:pPr>
            <a:r>
              <a:rPr lang="en-US" dirty="0">
                <a:latin typeface="Tahoma" pitchFamily="34" charset="0"/>
                <a:cs typeface="Tahoma" pitchFamily="34" charset="0"/>
              </a:rPr>
              <a:t>Immediate report to DCJ</a:t>
            </a:r>
          </a:p>
          <a:p>
            <a:pPr>
              <a:spcBef>
                <a:spcPct val="0"/>
              </a:spcBef>
              <a:spcAft>
                <a:spcPts val="600"/>
              </a:spcAft>
            </a:pPr>
            <a:endParaRPr lang="en-US" dirty="0">
              <a:latin typeface="Tahoma" pitchFamily="34" charset="0"/>
              <a:cs typeface="Tahoma" pitchFamily="34" charset="0"/>
            </a:endParaRPr>
          </a:p>
          <a:p>
            <a:pPr>
              <a:spcBef>
                <a:spcPct val="0"/>
              </a:spcBef>
              <a:spcAft>
                <a:spcPts val="600"/>
              </a:spcAft>
            </a:pPr>
            <a:r>
              <a:rPr lang="en-US" dirty="0">
                <a:latin typeface="Tahoma" pitchFamily="34" charset="0"/>
                <a:cs typeface="Tahoma" pitchFamily="34" charset="0"/>
              </a:rPr>
              <a:t>Report to DCJ -within 24 </a:t>
            </a:r>
            <a:r>
              <a:rPr lang="en-US" dirty="0" err="1">
                <a:latin typeface="Tahoma" pitchFamily="34" charset="0"/>
                <a:cs typeface="Tahoma" pitchFamily="34" charset="0"/>
              </a:rPr>
              <a:t>hrs</a:t>
            </a:r>
            <a:endParaRPr lang="en-US" dirty="0">
              <a:latin typeface="Tahoma" pitchFamily="34" charset="0"/>
              <a:cs typeface="Tahoma" pitchFamily="34" charset="0"/>
            </a:endParaRPr>
          </a:p>
          <a:p>
            <a:pPr>
              <a:spcBef>
                <a:spcPct val="0"/>
              </a:spcBef>
              <a:spcAft>
                <a:spcPts val="600"/>
              </a:spcAft>
            </a:pPr>
            <a:endParaRPr lang="en-US" dirty="0">
              <a:latin typeface="Tahoma" pitchFamily="34" charset="0"/>
              <a:cs typeface="Tahoma" pitchFamily="34" charset="0"/>
            </a:endParaRPr>
          </a:p>
          <a:p>
            <a:pPr>
              <a:spcBef>
                <a:spcPct val="0"/>
              </a:spcBef>
              <a:spcAft>
                <a:spcPts val="600"/>
              </a:spcAft>
            </a:pPr>
            <a:r>
              <a:rPr lang="en-US" dirty="0">
                <a:latin typeface="Tahoma" pitchFamily="34" charset="0"/>
                <a:cs typeface="Tahoma" pitchFamily="34" charset="0"/>
              </a:rPr>
              <a:t>Consult with a professional (or report to DCJ)</a:t>
            </a:r>
          </a:p>
          <a:p>
            <a:pPr>
              <a:spcBef>
                <a:spcPct val="0"/>
              </a:spcBef>
              <a:spcAft>
                <a:spcPts val="600"/>
              </a:spcAft>
            </a:pPr>
            <a:endParaRPr lang="en-US" dirty="0">
              <a:latin typeface="Tahoma" pitchFamily="34" charset="0"/>
              <a:cs typeface="Tahoma" pitchFamily="34" charset="0"/>
            </a:endParaRPr>
          </a:p>
          <a:p>
            <a:pPr>
              <a:spcBef>
                <a:spcPct val="0"/>
              </a:spcBef>
              <a:spcAft>
                <a:spcPts val="600"/>
              </a:spcAft>
            </a:pPr>
            <a:r>
              <a:rPr lang="en-US" dirty="0">
                <a:latin typeface="Tahoma" pitchFamily="34" charset="0"/>
                <a:cs typeface="Tahoma" pitchFamily="34" charset="0"/>
              </a:rPr>
              <a:t>Consult with a mental health professional or service (or report to DCJ)</a:t>
            </a:r>
          </a:p>
          <a:p>
            <a:pPr>
              <a:spcBef>
                <a:spcPct val="0"/>
              </a:spcBef>
              <a:spcAft>
                <a:spcPts val="600"/>
              </a:spcAft>
            </a:pPr>
            <a:endParaRPr lang="en-US" dirty="0">
              <a:latin typeface="Tahoma" pitchFamily="34" charset="0"/>
              <a:cs typeface="Tahoma" pitchFamily="34" charset="0"/>
            </a:endParaRPr>
          </a:p>
          <a:p>
            <a:pPr>
              <a:spcBef>
                <a:spcPct val="0"/>
              </a:spcBef>
              <a:spcAft>
                <a:spcPts val="600"/>
              </a:spcAft>
            </a:pPr>
            <a:r>
              <a:rPr lang="en-US" dirty="0">
                <a:latin typeface="Tahoma" pitchFamily="34" charset="0"/>
                <a:cs typeface="Tahoma" pitchFamily="34" charset="0"/>
              </a:rPr>
              <a:t>Document and monitor/continue relationship</a:t>
            </a:r>
          </a:p>
          <a:p>
            <a:endParaRPr lang="en-AU" dirty="0"/>
          </a:p>
        </p:txBody>
      </p:sp>
    </p:spTree>
    <p:extLst>
      <p:ext uri="{BB962C8B-B14F-4D97-AF65-F5344CB8AC3E}">
        <p14:creationId xmlns:p14="http://schemas.microsoft.com/office/powerpoint/2010/main" val="81006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B7A2359-E758-4217-8AE5-741FF83A4CC0}"/>
              </a:ext>
            </a:extLst>
          </p:cNvPr>
          <p:cNvSpPr>
            <a:spLocks noGrp="1"/>
          </p:cNvSpPr>
          <p:nvPr>
            <p:ph sz="quarter" idx="10"/>
          </p:nvPr>
        </p:nvSpPr>
        <p:spPr>
          <a:xfrm>
            <a:off x="1022420" y="2113808"/>
            <a:ext cx="3373117" cy="2025055"/>
          </a:xfrm>
        </p:spPr>
        <p:txBody>
          <a:bodyPr/>
          <a:lstStyle/>
          <a:p>
            <a:pPr marL="0" indent="0">
              <a:buNone/>
            </a:pPr>
            <a:r>
              <a:rPr lang="en-US" sz="4400" b="1" dirty="0"/>
              <a:t>CASE</a:t>
            </a:r>
          </a:p>
          <a:p>
            <a:pPr marL="0" indent="0">
              <a:buNone/>
            </a:pPr>
            <a:r>
              <a:rPr lang="en-US" sz="4400" b="1" dirty="0"/>
              <a:t>STUDY 2</a:t>
            </a:r>
          </a:p>
          <a:p>
            <a:pPr marL="0" indent="0">
              <a:buNone/>
            </a:pPr>
            <a:endParaRPr lang="en-US" sz="4400" b="1" dirty="0"/>
          </a:p>
          <a:p>
            <a:pPr marL="0" indent="0">
              <a:buNone/>
            </a:pPr>
            <a:r>
              <a:rPr lang="en-US" sz="4400" b="1" dirty="0"/>
              <a:t>Verity</a:t>
            </a:r>
          </a:p>
        </p:txBody>
      </p:sp>
      <p:pic>
        <p:nvPicPr>
          <p:cNvPr id="4" name="Content Placeholder 3">
            <a:extLst>
              <a:ext uri="{FF2B5EF4-FFF2-40B4-BE49-F238E27FC236}">
                <a16:creationId xmlns:a16="http://schemas.microsoft.com/office/drawing/2014/main" id="{F3965B22-687E-4555-8E54-B4C38EDC32C1}"/>
              </a:ext>
            </a:extLst>
          </p:cNvPr>
          <p:cNvPicPr>
            <a:picLocks noGrp="1" noChangeAspect="1"/>
          </p:cNvPicPr>
          <p:nvPr>
            <p:ph type="pic" sz="quarter" idx="11"/>
          </p:nvPr>
        </p:nvPicPr>
        <p:blipFill rotWithShape="1">
          <a:blip r:embed="rId3"/>
          <a:srcRect l="28856" r="-329" b="1"/>
          <a:stretch/>
        </p:blipFill>
        <p:spPr>
          <a:xfrm>
            <a:off x="5695439" y="1185379"/>
            <a:ext cx="5695437" cy="4542183"/>
          </a:xfrm>
          <a:prstGeom prst="rect">
            <a:avLst/>
          </a:prstGeom>
          <a:noFill/>
        </p:spPr>
      </p:pic>
    </p:spTree>
    <p:extLst>
      <p:ext uri="{BB962C8B-B14F-4D97-AF65-F5344CB8AC3E}">
        <p14:creationId xmlns:p14="http://schemas.microsoft.com/office/powerpoint/2010/main" val="93821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1A429-9CFD-48E5-88FA-CD270EB35644}"/>
              </a:ext>
            </a:extLst>
          </p:cNvPr>
          <p:cNvSpPr>
            <a:spLocks noGrp="1"/>
          </p:cNvSpPr>
          <p:nvPr>
            <p:ph type="title"/>
          </p:nvPr>
        </p:nvSpPr>
        <p:spPr/>
        <p:txBody>
          <a:bodyPr/>
          <a:lstStyle/>
          <a:p>
            <a:pPr algn="ctr"/>
            <a:r>
              <a:rPr lang="en-AU" sz="3200" dirty="0"/>
              <a:t>Verity</a:t>
            </a:r>
          </a:p>
        </p:txBody>
      </p:sp>
      <p:sp>
        <p:nvSpPr>
          <p:cNvPr id="6" name="Content Placeholder 5">
            <a:extLst>
              <a:ext uri="{FF2B5EF4-FFF2-40B4-BE49-F238E27FC236}">
                <a16:creationId xmlns:a16="http://schemas.microsoft.com/office/drawing/2014/main" id="{86CD257E-61AA-4F72-8EAF-79F36C8CDB19}"/>
              </a:ext>
            </a:extLst>
          </p:cNvPr>
          <p:cNvSpPr>
            <a:spLocks noGrp="1"/>
          </p:cNvSpPr>
          <p:nvPr>
            <p:ph sz="quarter" idx="10"/>
          </p:nvPr>
        </p:nvSpPr>
        <p:spPr/>
        <p:txBody>
          <a:bodyPr/>
          <a:lstStyle/>
          <a:p>
            <a:endParaRPr lang="en-AU" dirty="0"/>
          </a:p>
          <a:p>
            <a:pPr>
              <a:spcBef>
                <a:spcPct val="0"/>
              </a:spcBef>
            </a:pPr>
            <a:r>
              <a:rPr lang="en-AU" b="1" dirty="0">
                <a:latin typeface="Arial" panose="020B0604020202020204" pitchFamily="34" charset="0"/>
                <a:cs typeface="Arial" panose="020B0604020202020204" pitchFamily="34" charset="0"/>
              </a:rPr>
              <a:t>Using the screening tool:</a:t>
            </a:r>
          </a:p>
          <a:p>
            <a:pPr>
              <a:spcBef>
                <a:spcPct val="0"/>
              </a:spcBef>
              <a:spcAft>
                <a:spcPts val="1800"/>
              </a:spcAft>
            </a:pPr>
            <a:endParaRPr lang="en-AU" dirty="0">
              <a:latin typeface="Arial" panose="020B0604020202020204" pitchFamily="34" charset="0"/>
              <a:cs typeface="Arial" panose="020B0604020202020204" pitchFamily="34" charset="0"/>
            </a:endParaRPr>
          </a:p>
          <a:p>
            <a:pPr>
              <a:spcBef>
                <a:spcPct val="0"/>
              </a:spcBef>
              <a:spcAft>
                <a:spcPts val="600"/>
              </a:spcAft>
            </a:pPr>
            <a:r>
              <a:rPr lang="en-AU" dirty="0">
                <a:latin typeface="Arial" panose="020B0604020202020204" pitchFamily="34" charset="0"/>
                <a:cs typeface="Arial" panose="020B0604020202020204" pitchFamily="34" charset="0"/>
              </a:rPr>
              <a:t>Is this possible abuse or neglect?</a:t>
            </a:r>
          </a:p>
          <a:p>
            <a:pPr>
              <a:spcBef>
                <a:spcPct val="0"/>
              </a:spcBef>
              <a:spcAft>
                <a:spcPts val="1200"/>
              </a:spcAft>
            </a:pPr>
            <a:endParaRPr lang="en-AU" dirty="0">
              <a:latin typeface="Arial" panose="020B0604020202020204" pitchFamily="34" charset="0"/>
              <a:cs typeface="Arial" panose="020B0604020202020204" pitchFamily="34" charset="0"/>
            </a:endParaRPr>
          </a:p>
          <a:p>
            <a:pPr>
              <a:spcBef>
                <a:spcPct val="0"/>
              </a:spcBef>
              <a:spcAft>
                <a:spcPts val="600"/>
              </a:spcAft>
            </a:pPr>
            <a:r>
              <a:rPr lang="en-AU" dirty="0">
                <a:latin typeface="Arial" panose="020B0604020202020204" pitchFamily="34" charset="0"/>
                <a:cs typeface="Arial" panose="020B0604020202020204" pitchFamily="34" charset="0"/>
              </a:rPr>
              <a:t>Do you think Verity is at risk of significant harm?</a:t>
            </a:r>
          </a:p>
          <a:p>
            <a:pPr>
              <a:spcBef>
                <a:spcPct val="0"/>
              </a:spcBef>
              <a:spcAft>
                <a:spcPts val="1200"/>
              </a:spcAft>
            </a:pPr>
            <a:endParaRPr lang="en-AU" dirty="0">
              <a:latin typeface="Arial" panose="020B0604020202020204" pitchFamily="34" charset="0"/>
              <a:cs typeface="Arial" panose="020B0604020202020204" pitchFamily="34" charset="0"/>
            </a:endParaRPr>
          </a:p>
          <a:p>
            <a:pPr>
              <a:spcBef>
                <a:spcPct val="0"/>
              </a:spcBef>
              <a:spcAft>
                <a:spcPts val="1200"/>
              </a:spcAft>
            </a:pPr>
            <a:r>
              <a:rPr lang="en-AU" dirty="0">
                <a:latin typeface="Arial" panose="020B0604020202020204" pitchFamily="34" charset="0"/>
                <a:cs typeface="Arial" panose="020B0604020202020204" pitchFamily="34" charset="0"/>
              </a:rPr>
              <a:t>How would you respond?</a:t>
            </a:r>
          </a:p>
          <a:p>
            <a:endParaRPr lang="en-AU" dirty="0"/>
          </a:p>
        </p:txBody>
      </p:sp>
      <p:pic>
        <p:nvPicPr>
          <p:cNvPr id="3" name="Picture 2">
            <a:extLst>
              <a:ext uri="{FF2B5EF4-FFF2-40B4-BE49-F238E27FC236}">
                <a16:creationId xmlns:a16="http://schemas.microsoft.com/office/drawing/2014/main" id="{96E76B7E-52B4-462A-B0AE-0819873435CB}"/>
              </a:ext>
            </a:extLst>
          </p:cNvPr>
          <p:cNvPicPr>
            <a:picLocks noChangeAspect="1"/>
          </p:cNvPicPr>
          <p:nvPr/>
        </p:nvPicPr>
        <p:blipFill>
          <a:blip r:embed="rId3"/>
          <a:stretch>
            <a:fillRect/>
          </a:stretch>
        </p:blipFill>
        <p:spPr>
          <a:xfrm>
            <a:off x="9002713" y="3802856"/>
            <a:ext cx="2495550" cy="2276475"/>
          </a:xfrm>
          <a:prstGeom prst="rect">
            <a:avLst/>
          </a:prstGeom>
        </p:spPr>
      </p:pic>
    </p:spTree>
    <p:extLst>
      <p:ext uri="{BB962C8B-B14F-4D97-AF65-F5344CB8AC3E}">
        <p14:creationId xmlns:p14="http://schemas.microsoft.com/office/powerpoint/2010/main" val="251610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a:xfrm>
            <a:off x="1022737" y="991386"/>
            <a:ext cx="4672702" cy="572135"/>
          </a:xfrm>
        </p:spPr>
        <p:txBody>
          <a:bodyPr/>
          <a:lstStyle/>
          <a:p>
            <a:r>
              <a:rPr lang="en-US" dirty="0">
                <a:latin typeface="Verdana" panose="020B0604030504040204" pitchFamily="34" charset="0"/>
                <a:ea typeface="Verdana" panose="020B0604030504040204" pitchFamily="34" charset="0"/>
              </a:rPr>
              <a:t>Objectives of this module</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a:xfrm>
            <a:off x="1022737" y="1622123"/>
            <a:ext cx="10538209" cy="3613754"/>
          </a:xfrm>
        </p:spPr>
        <p:txBody>
          <a:bodyPr/>
          <a:lstStyle/>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introduce child </a:t>
            </a:r>
            <a:br>
              <a:rPr lang="en-AU" dirty="0">
                <a:solidFill>
                  <a:schemeClr val="tx1"/>
                </a:solidFill>
                <a:latin typeface="Arial" panose="020B0604020202020204" pitchFamily="34" charset="0"/>
                <a:cs typeface="Arial" panose="020B0604020202020204" pitchFamily="34" charset="0"/>
              </a:rPr>
            </a:br>
            <a:r>
              <a:rPr lang="en-AU" dirty="0">
                <a:solidFill>
                  <a:schemeClr val="tx1"/>
                </a:solidFill>
                <a:latin typeface="Arial" panose="020B0604020202020204" pitchFamily="34" charset="0"/>
                <a:cs typeface="Arial" panose="020B0604020202020204" pitchFamily="34" charset="0"/>
              </a:rPr>
              <a:t>protection and a brief history</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understand the relevant legislation and our</a:t>
            </a:r>
            <a:br>
              <a:rPr lang="en-AU" dirty="0">
                <a:solidFill>
                  <a:schemeClr val="tx1"/>
                </a:solidFill>
                <a:latin typeface="Arial" panose="020B0604020202020204" pitchFamily="34" charset="0"/>
                <a:cs typeface="Arial" panose="020B0604020202020204" pitchFamily="34" charset="0"/>
              </a:rPr>
            </a:br>
            <a:r>
              <a:rPr lang="en-AU" dirty="0">
                <a:solidFill>
                  <a:schemeClr val="tx1"/>
                </a:solidFill>
                <a:latin typeface="Arial" panose="020B0604020202020204" pitchFamily="34" charset="0"/>
                <a:cs typeface="Arial" panose="020B0604020202020204" pitchFamily="34" charset="0"/>
              </a:rPr>
              <a:t>responsibilities</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help you understand risk of significant harm</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define the different types of harm and to help you recognise indicators of abuse or neglect</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outline what to do when you suspect a student is at risk from abuse or neglect</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explain when you need to report concerns</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show you how to assess concerns using Child Story/Mandatory Reporters Guide</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help you know how to respond to the different outcomes of Child Story/Mandatory Reporters Guide</a:t>
            </a:r>
          </a:p>
          <a:p>
            <a:pPr marL="788988" lvl="1" indent="-514350">
              <a:spcBef>
                <a:spcPts val="600"/>
              </a:spcBef>
              <a:spcAft>
                <a:spcPts val="600"/>
              </a:spcAft>
              <a:buSzPct val="80000"/>
              <a:buFont typeface="+mj-lt"/>
              <a:buAutoNum type="arabicPeriod"/>
              <a:defRPr/>
            </a:pPr>
            <a:r>
              <a:rPr lang="en-AU" dirty="0">
                <a:solidFill>
                  <a:schemeClr val="tx1"/>
                </a:solidFill>
                <a:latin typeface="Arial" panose="020B0604020202020204" pitchFamily="34" charset="0"/>
                <a:cs typeface="Arial" panose="020B0604020202020204" pitchFamily="34" charset="0"/>
              </a:rPr>
              <a:t>To explain how to support students and families at risk</a:t>
            </a:r>
          </a:p>
          <a:p>
            <a:pPr marL="0" indent="0">
              <a:buNone/>
            </a:pPr>
            <a:endParaRPr lang="en-US"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CF20B718-BB2B-4061-882A-32166D949275}"/>
              </a:ext>
            </a:extLst>
          </p:cNvPr>
          <p:cNvPicPr>
            <a:picLocks noChangeAspect="1"/>
          </p:cNvPicPr>
          <p:nvPr/>
        </p:nvPicPr>
        <p:blipFill>
          <a:blip r:embed="rId3"/>
          <a:stretch>
            <a:fillRect/>
          </a:stretch>
        </p:blipFill>
        <p:spPr>
          <a:xfrm>
            <a:off x="8084321" y="791255"/>
            <a:ext cx="3476625" cy="2238375"/>
          </a:xfrm>
          <a:prstGeom prst="rect">
            <a:avLst/>
          </a:prstGeom>
        </p:spPr>
      </p:pic>
    </p:spTree>
    <p:extLst>
      <p:ext uri="{BB962C8B-B14F-4D97-AF65-F5344CB8AC3E}">
        <p14:creationId xmlns:p14="http://schemas.microsoft.com/office/powerpoint/2010/main" val="31679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1A429-9CFD-48E5-88FA-CD270EB35644}"/>
              </a:ext>
            </a:extLst>
          </p:cNvPr>
          <p:cNvSpPr>
            <a:spLocks noGrp="1"/>
          </p:cNvSpPr>
          <p:nvPr>
            <p:ph type="title"/>
          </p:nvPr>
        </p:nvSpPr>
        <p:spPr/>
        <p:txBody>
          <a:bodyPr/>
          <a:lstStyle/>
          <a:p>
            <a:pPr algn="ctr"/>
            <a:r>
              <a:rPr lang="en-AU" dirty="0"/>
              <a:t>Verity – additional information</a:t>
            </a:r>
          </a:p>
        </p:txBody>
      </p:sp>
      <p:sp>
        <p:nvSpPr>
          <p:cNvPr id="6" name="Content Placeholder 5">
            <a:extLst>
              <a:ext uri="{FF2B5EF4-FFF2-40B4-BE49-F238E27FC236}">
                <a16:creationId xmlns:a16="http://schemas.microsoft.com/office/drawing/2014/main" id="{86CD257E-61AA-4F72-8EAF-79F36C8CDB19}"/>
              </a:ext>
            </a:extLst>
          </p:cNvPr>
          <p:cNvSpPr>
            <a:spLocks noGrp="1"/>
          </p:cNvSpPr>
          <p:nvPr>
            <p:ph sz="quarter" idx="10"/>
          </p:nvPr>
        </p:nvSpPr>
        <p:spPr/>
        <p:txBody>
          <a:bodyPr/>
          <a:lstStyle/>
          <a:p>
            <a:endParaRPr lang="en-AU" dirty="0"/>
          </a:p>
          <a:p>
            <a:pPr marL="0" indent="0"/>
            <a:r>
              <a:rPr lang="en-AU" dirty="0">
                <a:latin typeface="Tahoma" pitchFamily="34" charset="0"/>
                <a:cs typeface="Tahoma" pitchFamily="34" charset="0"/>
              </a:rPr>
              <a:t>The Principal checks Child Story/Mandatory Reporters Guide using the Psychological Harm Tree. </a:t>
            </a:r>
          </a:p>
          <a:p>
            <a:pPr marL="0" indent="0"/>
            <a:endParaRPr lang="en-AU" dirty="0">
              <a:latin typeface="Tahoma" pitchFamily="34" charset="0"/>
              <a:cs typeface="Tahoma" pitchFamily="34" charset="0"/>
            </a:endParaRPr>
          </a:p>
          <a:p>
            <a:pPr marL="0" indent="0"/>
            <a:endParaRPr lang="en-AU" dirty="0">
              <a:latin typeface="Tahoma" pitchFamily="34" charset="0"/>
              <a:cs typeface="Tahoma" pitchFamily="34" charset="0"/>
            </a:endParaRPr>
          </a:p>
          <a:p>
            <a:pPr marL="0" indent="0"/>
            <a:r>
              <a:rPr lang="en-AU" dirty="0">
                <a:latin typeface="Tahoma" pitchFamily="34" charset="0"/>
                <a:cs typeface="Tahoma" pitchFamily="34" charset="0"/>
              </a:rPr>
              <a:t>The advice is:</a:t>
            </a:r>
          </a:p>
          <a:p>
            <a:pPr marL="0" indent="0"/>
            <a:r>
              <a:rPr lang="en-AU" dirty="0">
                <a:latin typeface="Tahoma" pitchFamily="34" charset="0"/>
                <a:cs typeface="Tahoma" pitchFamily="34" charset="0"/>
              </a:rPr>
              <a:t> ‘document and continue the relationship’</a:t>
            </a:r>
          </a:p>
          <a:p>
            <a:endParaRPr lang="en-AU" dirty="0"/>
          </a:p>
        </p:txBody>
      </p:sp>
    </p:spTree>
    <p:extLst>
      <p:ext uri="{BB962C8B-B14F-4D97-AF65-F5344CB8AC3E}">
        <p14:creationId xmlns:p14="http://schemas.microsoft.com/office/powerpoint/2010/main" val="143286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EDC7-04B2-4A28-9C0C-824FB55BC8B7}"/>
              </a:ext>
            </a:extLst>
          </p:cNvPr>
          <p:cNvSpPr>
            <a:spLocks noGrp="1"/>
          </p:cNvSpPr>
          <p:nvPr>
            <p:ph type="title"/>
          </p:nvPr>
        </p:nvSpPr>
        <p:spPr>
          <a:xfrm>
            <a:off x="982980" y="2550695"/>
            <a:ext cx="3225126" cy="1371600"/>
          </a:xfrm>
        </p:spPr>
        <p:txBody>
          <a:bodyPr anchor="b">
            <a:normAutofit fontScale="90000"/>
          </a:bodyPr>
          <a:lstStyle/>
          <a:p>
            <a:br>
              <a:rPr lang="en-AU" dirty="0"/>
            </a:br>
            <a:br>
              <a:rPr lang="en-AU" dirty="0"/>
            </a:br>
            <a:br>
              <a:rPr lang="en-AU" dirty="0"/>
            </a:br>
            <a:br>
              <a:rPr lang="en-AU" sz="4000" dirty="0"/>
            </a:br>
            <a:r>
              <a:rPr lang="en-AU" sz="4000" dirty="0"/>
              <a:t>Supporting Students at Risk</a:t>
            </a:r>
          </a:p>
        </p:txBody>
      </p:sp>
      <p:pic>
        <p:nvPicPr>
          <p:cNvPr id="4" name="Picture 2">
            <a:extLst>
              <a:ext uri="{FF2B5EF4-FFF2-40B4-BE49-F238E27FC236}">
                <a16:creationId xmlns:a16="http://schemas.microsoft.com/office/drawing/2014/main" id="{4E407372-E523-4C36-A421-E9E05C9DD163}"/>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tretch/>
        </p:blipFill>
        <p:spPr bwMode="auto">
          <a:xfrm>
            <a:off x="5173251" y="1054100"/>
            <a:ext cx="6855649" cy="4627563"/>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6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6052-7574-4928-9810-FA78850BE193}"/>
              </a:ext>
            </a:extLst>
          </p:cNvPr>
          <p:cNvSpPr>
            <a:spLocks noGrp="1"/>
          </p:cNvSpPr>
          <p:nvPr>
            <p:ph type="title"/>
          </p:nvPr>
        </p:nvSpPr>
        <p:spPr/>
        <p:txBody>
          <a:bodyPr/>
          <a:lstStyle/>
          <a:p>
            <a:pPr algn="ctr"/>
            <a:r>
              <a:rPr lang="en-AU" dirty="0"/>
              <a:t>What does ‘continue the relationship’ mean?</a:t>
            </a:r>
          </a:p>
        </p:txBody>
      </p:sp>
      <p:sp>
        <p:nvSpPr>
          <p:cNvPr id="3" name="Content Placeholder 2">
            <a:extLst>
              <a:ext uri="{FF2B5EF4-FFF2-40B4-BE49-F238E27FC236}">
                <a16:creationId xmlns:a16="http://schemas.microsoft.com/office/drawing/2014/main" id="{66B7073F-B6CA-45A1-AD4C-2F4F2FB1779E}"/>
              </a:ext>
            </a:extLst>
          </p:cNvPr>
          <p:cNvSpPr>
            <a:spLocks noGrp="1"/>
          </p:cNvSpPr>
          <p:nvPr>
            <p:ph sz="quarter" idx="10"/>
          </p:nvPr>
        </p:nvSpPr>
        <p:spPr/>
        <p:txBody>
          <a:bodyPr/>
          <a:lstStyle/>
          <a:p>
            <a:pPr>
              <a:spcBef>
                <a:spcPts val="1200"/>
              </a:spcBef>
              <a:spcAft>
                <a:spcPts val="1200"/>
              </a:spcAft>
              <a:buClr>
                <a:schemeClr val="tx1"/>
              </a:buClr>
              <a:tabLst>
                <a:tab pos="800100" algn="l"/>
              </a:tabLst>
            </a:pPr>
            <a:endParaRPr lang="en-US" dirty="0">
              <a:latin typeface="Tahoma" pitchFamily="34" charset="0"/>
              <a:cs typeface="Tahoma" pitchFamily="34" charset="0"/>
            </a:endParaRPr>
          </a:p>
          <a:p>
            <a:pPr>
              <a:spcBef>
                <a:spcPts val="1200"/>
              </a:spcBef>
              <a:spcAft>
                <a:spcPts val="1200"/>
              </a:spcAft>
              <a:buClr>
                <a:schemeClr val="tx1"/>
              </a:buClr>
              <a:tabLst>
                <a:tab pos="800100" algn="l"/>
              </a:tabLst>
            </a:pPr>
            <a:r>
              <a:rPr lang="en-US" dirty="0">
                <a:latin typeface="Tahoma" pitchFamily="34" charset="0"/>
                <a:cs typeface="Tahoma" pitchFamily="34" charset="0"/>
              </a:rPr>
              <a:t>Monitor, create or maintain a safe  space</a:t>
            </a:r>
          </a:p>
          <a:p>
            <a:pPr>
              <a:spcBef>
                <a:spcPts val="1200"/>
              </a:spcBef>
              <a:spcAft>
                <a:spcPts val="1200"/>
              </a:spcAft>
              <a:buClr>
                <a:schemeClr val="tx1"/>
              </a:buClr>
              <a:tabLst>
                <a:tab pos="800100" algn="l"/>
              </a:tabLst>
            </a:pPr>
            <a:r>
              <a:rPr lang="en-US" dirty="0">
                <a:latin typeface="Tahoma" pitchFamily="34" charset="0"/>
                <a:cs typeface="Tahoma" pitchFamily="34" charset="0"/>
              </a:rPr>
              <a:t>Discuss concerns with parents</a:t>
            </a:r>
          </a:p>
          <a:p>
            <a:pPr>
              <a:spcBef>
                <a:spcPts val="1200"/>
              </a:spcBef>
              <a:spcAft>
                <a:spcPts val="1200"/>
              </a:spcAft>
              <a:buClr>
                <a:schemeClr val="tx1"/>
              </a:buClr>
              <a:tabLst>
                <a:tab pos="800100" algn="l"/>
              </a:tabLst>
            </a:pPr>
            <a:r>
              <a:rPr lang="en-US" dirty="0">
                <a:latin typeface="Tahoma" pitchFamily="34" charset="0"/>
                <a:cs typeface="Tahoma" pitchFamily="34" charset="0"/>
              </a:rPr>
              <a:t>Talk to other agencies or professionals</a:t>
            </a:r>
          </a:p>
          <a:p>
            <a:pPr>
              <a:spcBef>
                <a:spcPts val="1200"/>
              </a:spcBef>
              <a:spcAft>
                <a:spcPts val="1200"/>
              </a:spcAft>
              <a:buClr>
                <a:schemeClr val="tx1"/>
              </a:buClr>
              <a:tabLst>
                <a:tab pos="800100" algn="l"/>
              </a:tabLst>
            </a:pPr>
            <a:r>
              <a:rPr lang="en-US" dirty="0">
                <a:latin typeface="Tahoma" pitchFamily="34" charset="0"/>
                <a:cs typeface="Tahoma" pitchFamily="34" charset="0"/>
              </a:rPr>
              <a:t>Make referrals to services if appropriate</a:t>
            </a:r>
          </a:p>
          <a:p>
            <a:pPr>
              <a:spcBef>
                <a:spcPts val="1200"/>
              </a:spcBef>
              <a:spcAft>
                <a:spcPts val="1200"/>
              </a:spcAft>
              <a:buClr>
                <a:schemeClr val="tx1"/>
              </a:buClr>
              <a:tabLst>
                <a:tab pos="800100" algn="l"/>
              </a:tabLst>
            </a:pPr>
            <a:r>
              <a:rPr lang="en-US" dirty="0">
                <a:latin typeface="Tahoma" pitchFamily="34" charset="0"/>
                <a:cs typeface="Tahoma" pitchFamily="34" charset="0"/>
              </a:rPr>
              <a:t>Promote resilience</a:t>
            </a:r>
          </a:p>
          <a:p>
            <a:pPr>
              <a:spcBef>
                <a:spcPts val="1200"/>
              </a:spcBef>
              <a:spcAft>
                <a:spcPts val="1200"/>
              </a:spcAft>
              <a:buClr>
                <a:schemeClr val="tx1"/>
              </a:buClr>
              <a:tabLst>
                <a:tab pos="800100" algn="l"/>
              </a:tabLst>
            </a:pPr>
            <a:r>
              <a:rPr lang="en-US" dirty="0">
                <a:latin typeface="Tahoma" pitchFamily="34" charset="0"/>
                <a:cs typeface="Tahoma" pitchFamily="34" charset="0"/>
              </a:rPr>
              <a:t>School counselling</a:t>
            </a:r>
          </a:p>
          <a:p>
            <a:pPr>
              <a:spcBef>
                <a:spcPts val="1200"/>
              </a:spcBef>
              <a:spcAft>
                <a:spcPts val="1200"/>
              </a:spcAft>
              <a:buClr>
                <a:schemeClr val="tx1"/>
              </a:buClr>
              <a:tabLst>
                <a:tab pos="800100" algn="l"/>
              </a:tabLst>
            </a:pPr>
            <a:r>
              <a:rPr lang="en-US" dirty="0">
                <a:latin typeface="Tahoma" pitchFamily="34" charset="0"/>
                <a:cs typeface="Tahoma" pitchFamily="34" charset="0"/>
              </a:rPr>
              <a:t>Consider what is reasonable possible and sustainable</a:t>
            </a:r>
          </a:p>
          <a:p>
            <a:endParaRPr lang="en-AU" dirty="0"/>
          </a:p>
        </p:txBody>
      </p:sp>
      <p:pic>
        <p:nvPicPr>
          <p:cNvPr id="4" name="Picture 16" descr="http://www.cecnsw.catholic.edu.au/photos/topbanner/CatherineMcCauley093_small.jpg">
            <a:extLst>
              <a:ext uri="{FF2B5EF4-FFF2-40B4-BE49-F238E27FC236}">
                <a16:creationId xmlns:a16="http://schemas.microsoft.com/office/drawing/2014/main" id="{E68AB84A-6700-4D12-B650-409D5FE7594B}"/>
              </a:ext>
            </a:extLst>
          </p:cNvPr>
          <p:cNvPicPr>
            <a:picLocks noChangeAspect="1" noChangeArrowheads="1"/>
          </p:cNvPicPr>
          <p:nvPr/>
        </p:nvPicPr>
        <p:blipFill>
          <a:blip r:embed="rId3" cstate="print"/>
          <a:srcRect/>
          <a:stretch>
            <a:fillRect/>
          </a:stretch>
        </p:blipFill>
        <p:spPr bwMode="auto">
          <a:xfrm>
            <a:off x="8873218" y="1820634"/>
            <a:ext cx="1276350" cy="666750"/>
          </a:xfrm>
          <a:prstGeom prst="rect">
            <a:avLst/>
          </a:prstGeom>
          <a:noFill/>
          <a:ln w="9525">
            <a:noFill/>
            <a:miter lim="800000"/>
            <a:headEnd/>
            <a:tailEnd/>
          </a:ln>
        </p:spPr>
      </p:pic>
      <p:pic>
        <p:nvPicPr>
          <p:cNvPr id="5" name="Picture 19" descr="http://www.cecnsw.catholic.edu.au/photos/topbanner/Yr7s_small.jpg">
            <a:extLst>
              <a:ext uri="{FF2B5EF4-FFF2-40B4-BE49-F238E27FC236}">
                <a16:creationId xmlns:a16="http://schemas.microsoft.com/office/drawing/2014/main" id="{0988E795-57D2-4EC7-AF61-BC5932516073}"/>
              </a:ext>
            </a:extLst>
          </p:cNvPr>
          <p:cNvPicPr>
            <a:picLocks noChangeAspect="1" noChangeArrowheads="1"/>
          </p:cNvPicPr>
          <p:nvPr/>
        </p:nvPicPr>
        <p:blipFill>
          <a:blip r:embed="rId4" cstate="print"/>
          <a:srcRect/>
          <a:stretch>
            <a:fillRect/>
          </a:stretch>
        </p:blipFill>
        <p:spPr bwMode="auto">
          <a:xfrm>
            <a:off x="8873218" y="2999357"/>
            <a:ext cx="1276350" cy="666750"/>
          </a:xfrm>
          <a:prstGeom prst="rect">
            <a:avLst/>
          </a:prstGeom>
          <a:noFill/>
          <a:ln w="9525">
            <a:noFill/>
            <a:miter lim="800000"/>
            <a:headEnd/>
            <a:tailEnd/>
          </a:ln>
        </p:spPr>
      </p:pic>
      <p:pic>
        <p:nvPicPr>
          <p:cNvPr id="6" name="Picture 22" descr="http://www.cecnsw.catholic.edu.au/photos/topbanner/StJosephsCollege514_small.jpg">
            <a:extLst>
              <a:ext uri="{FF2B5EF4-FFF2-40B4-BE49-F238E27FC236}">
                <a16:creationId xmlns:a16="http://schemas.microsoft.com/office/drawing/2014/main" id="{B48557C3-3C4A-4E17-96FA-76D9E388CF2F}"/>
              </a:ext>
            </a:extLst>
          </p:cNvPr>
          <p:cNvPicPr>
            <a:picLocks noChangeAspect="1" noChangeArrowheads="1"/>
          </p:cNvPicPr>
          <p:nvPr/>
        </p:nvPicPr>
        <p:blipFill>
          <a:blip r:embed="rId5" cstate="print"/>
          <a:srcRect/>
          <a:stretch>
            <a:fillRect/>
          </a:stretch>
        </p:blipFill>
        <p:spPr bwMode="auto">
          <a:xfrm>
            <a:off x="8873218" y="4121378"/>
            <a:ext cx="1276350" cy="666750"/>
          </a:xfrm>
          <a:prstGeom prst="rect">
            <a:avLst/>
          </a:prstGeom>
          <a:noFill/>
          <a:ln w="9525">
            <a:noFill/>
            <a:miter lim="800000"/>
            <a:headEnd/>
            <a:tailEnd/>
          </a:ln>
        </p:spPr>
      </p:pic>
      <p:pic>
        <p:nvPicPr>
          <p:cNvPr id="7" name="Picture 16" descr="http://www.cecnsw.catholic.edu.au/photos/topbanner/EMMAUSCollege040_small.jpg">
            <a:extLst>
              <a:ext uri="{FF2B5EF4-FFF2-40B4-BE49-F238E27FC236}">
                <a16:creationId xmlns:a16="http://schemas.microsoft.com/office/drawing/2014/main" id="{70E38F6C-2FA0-483F-9167-81008804B48D}"/>
              </a:ext>
            </a:extLst>
          </p:cNvPr>
          <p:cNvPicPr>
            <a:picLocks noChangeAspect="1" noChangeArrowheads="1"/>
          </p:cNvPicPr>
          <p:nvPr/>
        </p:nvPicPr>
        <p:blipFill>
          <a:blip r:embed="rId6" cstate="print"/>
          <a:srcRect/>
          <a:stretch>
            <a:fillRect/>
          </a:stretch>
        </p:blipFill>
        <p:spPr bwMode="auto">
          <a:xfrm>
            <a:off x="8873218" y="5162549"/>
            <a:ext cx="1276350" cy="663575"/>
          </a:xfrm>
          <a:prstGeom prst="rect">
            <a:avLst/>
          </a:prstGeom>
          <a:noFill/>
          <a:ln w="9525">
            <a:noFill/>
            <a:miter lim="800000"/>
            <a:headEnd/>
            <a:tailEnd/>
          </a:ln>
        </p:spPr>
      </p:pic>
    </p:spTree>
    <p:extLst>
      <p:ext uri="{BB962C8B-B14F-4D97-AF65-F5344CB8AC3E}">
        <p14:creationId xmlns:p14="http://schemas.microsoft.com/office/powerpoint/2010/main" val="128129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1457-EAB9-4A78-8C4B-A7579F42D530}"/>
              </a:ext>
            </a:extLst>
          </p:cNvPr>
          <p:cNvSpPr>
            <a:spLocks noGrp="1"/>
          </p:cNvSpPr>
          <p:nvPr>
            <p:ph type="title"/>
          </p:nvPr>
        </p:nvSpPr>
        <p:spPr>
          <a:xfrm>
            <a:off x="535719" y="365125"/>
            <a:ext cx="5149464" cy="572135"/>
          </a:xfrm>
        </p:spPr>
        <p:txBody>
          <a:bodyPr anchor="b">
            <a:normAutofit/>
          </a:bodyPr>
          <a:lstStyle/>
          <a:p>
            <a:r>
              <a:rPr lang="en-AU" sz="2000"/>
              <a:t>What does the school document?</a:t>
            </a:r>
          </a:p>
        </p:txBody>
      </p:sp>
      <p:sp>
        <p:nvSpPr>
          <p:cNvPr id="3" name="Content Placeholder 2">
            <a:extLst>
              <a:ext uri="{FF2B5EF4-FFF2-40B4-BE49-F238E27FC236}">
                <a16:creationId xmlns:a16="http://schemas.microsoft.com/office/drawing/2014/main" id="{D00FDB2F-3C48-4150-BFF9-F73EFDF91375}"/>
              </a:ext>
            </a:extLst>
          </p:cNvPr>
          <p:cNvSpPr>
            <a:spLocks noGrp="1"/>
          </p:cNvSpPr>
          <p:nvPr>
            <p:ph sz="quarter" idx="10"/>
          </p:nvPr>
        </p:nvSpPr>
        <p:spPr>
          <a:xfrm>
            <a:off x="535402" y="1302385"/>
            <a:ext cx="5040450" cy="5190490"/>
          </a:xfrm>
        </p:spPr>
        <p:txBody>
          <a:bodyPr>
            <a:normAutofit/>
          </a:bodyPr>
          <a:lstStyle/>
          <a:p>
            <a:pPr marL="274320" indent="-274320">
              <a:spcAft>
                <a:spcPts val="600"/>
              </a:spcAft>
              <a:buFont typeface="Wingdings 2"/>
              <a:buChar char=""/>
              <a:defRPr/>
            </a:pPr>
            <a:r>
              <a:rPr lang="en-AU" sz="2000" dirty="0"/>
              <a:t>Observations, disclosures, incidents and conversations</a:t>
            </a:r>
          </a:p>
          <a:p>
            <a:pPr marL="274320" indent="-274320">
              <a:spcAft>
                <a:spcPts val="600"/>
              </a:spcAft>
              <a:buFont typeface="Wingdings 2"/>
              <a:buChar char=""/>
              <a:defRPr/>
            </a:pPr>
            <a:endParaRPr lang="en-AU" sz="2000" dirty="0"/>
          </a:p>
          <a:p>
            <a:pPr marL="274320" indent="-274320">
              <a:spcAft>
                <a:spcPts val="600"/>
              </a:spcAft>
              <a:buFont typeface="Wingdings 2"/>
              <a:buChar char=""/>
              <a:defRPr/>
            </a:pPr>
            <a:r>
              <a:rPr lang="en-AU" sz="2000" dirty="0"/>
              <a:t>Support plans</a:t>
            </a:r>
          </a:p>
          <a:p>
            <a:pPr marL="274320" indent="-274320">
              <a:spcAft>
                <a:spcPts val="600"/>
              </a:spcAft>
              <a:buFont typeface="Wingdings 2"/>
              <a:buChar char=""/>
              <a:defRPr/>
            </a:pPr>
            <a:endParaRPr lang="en-AU" sz="2000" dirty="0"/>
          </a:p>
          <a:p>
            <a:pPr marL="261938" indent="-261938">
              <a:spcBef>
                <a:spcPts val="0"/>
              </a:spcBef>
              <a:buFont typeface="Wingdings 2"/>
              <a:buChar char=""/>
              <a:defRPr/>
            </a:pPr>
            <a:r>
              <a:rPr lang="en-AU" sz="2000" dirty="0"/>
              <a:t>Advice given from other parties</a:t>
            </a:r>
          </a:p>
          <a:p>
            <a:pPr marL="261938" indent="-261938">
              <a:spcBef>
                <a:spcPts val="0"/>
              </a:spcBef>
              <a:defRPr/>
            </a:pPr>
            <a:r>
              <a:rPr lang="en-AU" sz="2000" dirty="0"/>
              <a:t>	including who and date of contact</a:t>
            </a:r>
          </a:p>
          <a:p>
            <a:pPr marL="261938" indent="-261938">
              <a:spcAft>
                <a:spcPts val="600"/>
              </a:spcAft>
              <a:buFont typeface="Wingdings 2"/>
              <a:buChar char=""/>
              <a:defRPr/>
            </a:pPr>
            <a:endParaRPr lang="en-AU" sz="2000" dirty="0"/>
          </a:p>
          <a:p>
            <a:pPr marL="261938" indent="-261938">
              <a:spcAft>
                <a:spcPts val="600"/>
              </a:spcAft>
              <a:buFont typeface="Wingdings 2"/>
              <a:buChar char=""/>
              <a:defRPr/>
            </a:pPr>
            <a:r>
              <a:rPr lang="en-AU" sz="2000" dirty="0"/>
              <a:t>All action taken</a:t>
            </a:r>
          </a:p>
          <a:p>
            <a:pPr marL="261938" indent="-261938">
              <a:spcAft>
                <a:spcPts val="600"/>
              </a:spcAft>
              <a:buFont typeface="Wingdings 2"/>
              <a:buChar char=""/>
              <a:defRPr/>
            </a:pPr>
            <a:endParaRPr lang="en-AU" sz="2000" dirty="0"/>
          </a:p>
          <a:p>
            <a:pPr marL="261938" indent="-261938">
              <a:spcAft>
                <a:spcPts val="600"/>
              </a:spcAft>
              <a:buFont typeface="Wingdings 2"/>
              <a:buChar char=""/>
              <a:defRPr/>
            </a:pPr>
            <a:r>
              <a:rPr lang="en-AU" sz="2000" dirty="0"/>
              <a:t>All information provided or received</a:t>
            </a:r>
          </a:p>
          <a:p>
            <a:endParaRPr lang="en-AU" sz="2000" dirty="0"/>
          </a:p>
        </p:txBody>
      </p:sp>
      <p:pic>
        <p:nvPicPr>
          <p:cNvPr id="5" name="Picture 4">
            <a:extLst>
              <a:ext uri="{FF2B5EF4-FFF2-40B4-BE49-F238E27FC236}">
                <a16:creationId xmlns:a16="http://schemas.microsoft.com/office/drawing/2014/main" id="{390DBF84-E1CA-4CE8-A4FE-6F9EC436CDC3}"/>
              </a:ext>
            </a:extLst>
          </p:cNvPr>
          <p:cNvPicPr>
            <a:picLocks noChangeAspect="1"/>
          </p:cNvPicPr>
          <p:nvPr/>
        </p:nvPicPr>
        <p:blipFill>
          <a:blip r:embed="rId2"/>
          <a:stretch>
            <a:fillRect/>
          </a:stretch>
        </p:blipFill>
        <p:spPr>
          <a:xfrm>
            <a:off x="7483642" y="1636295"/>
            <a:ext cx="3246521" cy="3176337"/>
          </a:xfrm>
          <a:prstGeom prst="rect">
            <a:avLst/>
          </a:prstGeom>
        </p:spPr>
      </p:pic>
    </p:spTree>
    <p:extLst>
      <p:ext uri="{BB962C8B-B14F-4D97-AF65-F5344CB8AC3E}">
        <p14:creationId xmlns:p14="http://schemas.microsoft.com/office/powerpoint/2010/main" val="56767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AD81-28F2-472E-AF73-6CF48FC8E1CE}"/>
              </a:ext>
            </a:extLst>
          </p:cNvPr>
          <p:cNvSpPr>
            <a:spLocks noGrp="1"/>
          </p:cNvSpPr>
          <p:nvPr>
            <p:ph type="title"/>
          </p:nvPr>
        </p:nvSpPr>
        <p:spPr/>
        <p:txBody>
          <a:bodyPr/>
          <a:lstStyle/>
          <a:p>
            <a:pPr algn="ctr"/>
            <a:r>
              <a:rPr lang="en-AU" dirty="0"/>
              <a:t>Keeping records</a:t>
            </a:r>
          </a:p>
        </p:txBody>
      </p:sp>
      <p:sp>
        <p:nvSpPr>
          <p:cNvPr id="3" name="Content Placeholder 2">
            <a:extLst>
              <a:ext uri="{FF2B5EF4-FFF2-40B4-BE49-F238E27FC236}">
                <a16:creationId xmlns:a16="http://schemas.microsoft.com/office/drawing/2014/main" id="{2674C8AA-D378-41B7-B794-21146BD812DB}"/>
              </a:ext>
            </a:extLst>
          </p:cNvPr>
          <p:cNvSpPr>
            <a:spLocks noGrp="1"/>
          </p:cNvSpPr>
          <p:nvPr>
            <p:ph sz="quarter" idx="10"/>
          </p:nvPr>
        </p:nvSpPr>
        <p:spPr/>
        <p:txBody>
          <a:bodyPr/>
          <a:lstStyle/>
          <a:p>
            <a:pPr marL="355600" indent="-355600">
              <a:spcAft>
                <a:spcPts val="1800"/>
              </a:spcAft>
              <a:buFont typeface="Wingdings 2"/>
              <a:buChar char=""/>
              <a:defRPr/>
            </a:pPr>
            <a:r>
              <a:rPr lang="en-AU" dirty="0">
                <a:latin typeface="Tahoma" pitchFamily="34" charset="0"/>
                <a:cs typeface="Tahoma" pitchFamily="34" charset="0"/>
              </a:rPr>
              <a:t>Use non-judgemental language</a:t>
            </a:r>
          </a:p>
          <a:p>
            <a:pPr marL="355600" indent="-355600">
              <a:spcAft>
                <a:spcPts val="1800"/>
              </a:spcAft>
              <a:buFont typeface="Wingdings 2"/>
              <a:buChar char=""/>
              <a:defRPr/>
            </a:pPr>
            <a:r>
              <a:rPr lang="en-AU" dirty="0">
                <a:latin typeface="Tahoma" pitchFamily="34" charset="0"/>
                <a:cs typeface="Tahoma" pitchFamily="34" charset="0"/>
              </a:rPr>
              <a:t>Facts only not opinion or subjectivity</a:t>
            </a:r>
          </a:p>
          <a:p>
            <a:pPr marL="355600" indent="-355600">
              <a:spcAft>
                <a:spcPts val="1800"/>
              </a:spcAft>
              <a:buFont typeface="Wingdings 2"/>
              <a:buChar char=""/>
              <a:defRPr/>
            </a:pPr>
            <a:r>
              <a:rPr lang="en-AU" dirty="0">
                <a:latin typeface="Tahoma" pitchFamily="34" charset="0"/>
                <a:cs typeface="Tahoma" pitchFamily="34" charset="0"/>
              </a:rPr>
              <a:t>Ensure records are legible, signed and dated</a:t>
            </a:r>
          </a:p>
          <a:p>
            <a:pPr marL="355600" indent="-355600">
              <a:spcAft>
                <a:spcPts val="1800"/>
              </a:spcAft>
              <a:buFont typeface="Wingdings 2"/>
              <a:buChar char=""/>
              <a:defRPr/>
            </a:pPr>
            <a:r>
              <a:rPr lang="en-AU" dirty="0">
                <a:latin typeface="Tahoma" pitchFamily="34" charset="0"/>
                <a:cs typeface="Tahoma" pitchFamily="34" charset="0"/>
              </a:rPr>
              <a:t>Maintain chronologically</a:t>
            </a:r>
          </a:p>
          <a:p>
            <a:pPr marL="355600" indent="-355600">
              <a:spcAft>
                <a:spcPts val="1800"/>
              </a:spcAft>
              <a:buFont typeface="Wingdings 2"/>
              <a:buChar char=""/>
              <a:defRPr/>
            </a:pPr>
            <a:r>
              <a:rPr lang="en-AU" dirty="0">
                <a:latin typeface="Tahoma" pitchFamily="34" charset="0"/>
                <a:cs typeface="Tahoma" pitchFamily="34" charset="0"/>
              </a:rPr>
              <a:t>Ensure information is stored confidentially and securely in file separate to education file. </a:t>
            </a:r>
          </a:p>
          <a:p>
            <a:endParaRPr lang="en-AU" dirty="0"/>
          </a:p>
        </p:txBody>
      </p:sp>
      <p:pic>
        <p:nvPicPr>
          <p:cNvPr id="6" name="Picture 5">
            <a:extLst>
              <a:ext uri="{FF2B5EF4-FFF2-40B4-BE49-F238E27FC236}">
                <a16:creationId xmlns:a16="http://schemas.microsoft.com/office/drawing/2014/main" id="{0CBE2461-0A4F-41C5-8B5B-0472CFC44F66}"/>
              </a:ext>
            </a:extLst>
          </p:cNvPr>
          <p:cNvPicPr>
            <a:picLocks noChangeAspect="1"/>
          </p:cNvPicPr>
          <p:nvPr/>
        </p:nvPicPr>
        <p:blipFill>
          <a:blip r:embed="rId3"/>
          <a:stretch>
            <a:fillRect/>
          </a:stretch>
        </p:blipFill>
        <p:spPr>
          <a:xfrm>
            <a:off x="7000967" y="3897630"/>
            <a:ext cx="4209207" cy="1828800"/>
          </a:xfrm>
          <a:prstGeom prst="rect">
            <a:avLst/>
          </a:prstGeom>
        </p:spPr>
      </p:pic>
      <p:pic>
        <p:nvPicPr>
          <p:cNvPr id="5" name="Chart Placeholder 4">
            <a:extLst>
              <a:ext uri="{FF2B5EF4-FFF2-40B4-BE49-F238E27FC236}">
                <a16:creationId xmlns:a16="http://schemas.microsoft.com/office/drawing/2014/main" id="{C49452D9-DFF2-4C6B-900F-5B6903D724A3}"/>
              </a:ext>
            </a:extLst>
          </p:cNvPr>
          <p:cNvPicPr>
            <a:picLocks noGrp="1" noChangeAspect="1"/>
          </p:cNvPicPr>
          <p:nvPr>
            <p:ph type="chart" sz="quarter" idx="11"/>
          </p:nvPr>
        </p:nvPicPr>
        <p:blipFill>
          <a:blip r:embed="rId4"/>
          <a:stretch>
            <a:fillRect/>
          </a:stretch>
        </p:blipFill>
        <p:spPr>
          <a:xfrm rot="21409053">
            <a:off x="6984628" y="2304622"/>
            <a:ext cx="4182303" cy="1674032"/>
          </a:xfrm>
          <a:prstGeom prst="rect">
            <a:avLst/>
          </a:prstGeom>
        </p:spPr>
      </p:pic>
      <p:pic>
        <p:nvPicPr>
          <p:cNvPr id="7" name="Picture 6">
            <a:extLst>
              <a:ext uri="{FF2B5EF4-FFF2-40B4-BE49-F238E27FC236}">
                <a16:creationId xmlns:a16="http://schemas.microsoft.com/office/drawing/2014/main" id="{24359804-01C5-4ED0-B4B2-BB5FE8547126}"/>
              </a:ext>
            </a:extLst>
          </p:cNvPr>
          <p:cNvPicPr>
            <a:picLocks noChangeAspect="1"/>
          </p:cNvPicPr>
          <p:nvPr/>
        </p:nvPicPr>
        <p:blipFill>
          <a:blip r:embed="rId5"/>
          <a:stretch>
            <a:fillRect/>
          </a:stretch>
        </p:blipFill>
        <p:spPr>
          <a:xfrm>
            <a:off x="6996938" y="972196"/>
            <a:ext cx="1685925" cy="1876425"/>
          </a:xfrm>
          <a:prstGeom prst="rect">
            <a:avLst/>
          </a:prstGeom>
        </p:spPr>
      </p:pic>
    </p:spTree>
    <p:extLst>
      <p:ext uri="{BB962C8B-B14F-4D97-AF65-F5344CB8AC3E}">
        <p14:creationId xmlns:p14="http://schemas.microsoft.com/office/powerpoint/2010/main" val="6057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B7A2359-E758-4217-8AE5-741FF83A4CC0}"/>
              </a:ext>
            </a:extLst>
          </p:cNvPr>
          <p:cNvSpPr>
            <a:spLocks noGrp="1"/>
          </p:cNvSpPr>
          <p:nvPr>
            <p:ph sz="quarter" idx="10"/>
          </p:nvPr>
        </p:nvSpPr>
        <p:spPr>
          <a:xfrm>
            <a:off x="1022420" y="2113808"/>
            <a:ext cx="3373117" cy="2025055"/>
          </a:xfrm>
        </p:spPr>
        <p:txBody>
          <a:bodyPr/>
          <a:lstStyle/>
          <a:p>
            <a:pPr marL="0" indent="0">
              <a:buNone/>
            </a:pPr>
            <a:r>
              <a:rPr lang="en-US" sz="4400" b="1" dirty="0"/>
              <a:t>CASE</a:t>
            </a:r>
          </a:p>
          <a:p>
            <a:pPr marL="0" indent="0">
              <a:buNone/>
            </a:pPr>
            <a:r>
              <a:rPr lang="en-US" sz="4400" b="1" dirty="0"/>
              <a:t>STUDY 3</a:t>
            </a:r>
          </a:p>
          <a:p>
            <a:pPr marL="0" indent="0">
              <a:buNone/>
            </a:pPr>
            <a:endParaRPr lang="en-US" sz="4400" b="1" dirty="0"/>
          </a:p>
          <a:p>
            <a:pPr marL="0" indent="0">
              <a:buNone/>
            </a:pPr>
            <a:r>
              <a:rPr lang="en-US" sz="4400" b="1" dirty="0"/>
              <a:t>Lucy</a:t>
            </a:r>
          </a:p>
        </p:txBody>
      </p:sp>
      <p:pic>
        <p:nvPicPr>
          <p:cNvPr id="4" name="Content Placeholder 3">
            <a:extLst>
              <a:ext uri="{FF2B5EF4-FFF2-40B4-BE49-F238E27FC236}">
                <a16:creationId xmlns:a16="http://schemas.microsoft.com/office/drawing/2014/main" id="{F3965B22-687E-4555-8E54-B4C38EDC32C1}"/>
              </a:ext>
            </a:extLst>
          </p:cNvPr>
          <p:cNvPicPr>
            <a:picLocks noGrp="1" noChangeAspect="1"/>
          </p:cNvPicPr>
          <p:nvPr>
            <p:ph type="pic" sz="quarter" idx="11"/>
          </p:nvPr>
        </p:nvPicPr>
        <p:blipFill rotWithShape="1">
          <a:blip r:embed="rId3"/>
          <a:srcRect l="28856" r="-329" b="1"/>
          <a:stretch/>
        </p:blipFill>
        <p:spPr>
          <a:xfrm>
            <a:off x="5695439" y="1185379"/>
            <a:ext cx="5695437" cy="4542183"/>
          </a:xfrm>
          <a:prstGeom prst="rect">
            <a:avLst/>
          </a:prstGeom>
          <a:noFill/>
        </p:spPr>
      </p:pic>
    </p:spTree>
    <p:extLst>
      <p:ext uri="{BB962C8B-B14F-4D97-AF65-F5344CB8AC3E}">
        <p14:creationId xmlns:p14="http://schemas.microsoft.com/office/powerpoint/2010/main" val="68995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2FD1-C110-48B9-B538-190C3E29C9A9}"/>
              </a:ext>
            </a:extLst>
          </p:cNvPr>
          <p:cNvSpPr>
            <a:spLocks noGrp="1"/>
          </p:cNvSpPr>
          <p:nvPr>
            <p:ph type="title"/>
          </p:nvPr>
        </p:nvSpPr>
        <p:spPr/>
        <p:txBody>
          <a:bodyPr/>
          <a:lstStyle/>
          <a:p>
            <a:pPr algn="ctr"/>
            <a:r>
              <a:rPr lang="en-AU" sz="3600" dirty="0"/>
              <a:t>Lucy</a:t>
            </a:r>
          </a:p>
        </p:txBody>
      </p:sp>
      <p:sp>
        <p:nvSpPr>
          <p:cNvPr id="3" name="Content Placeholder 2">
            <a:extLst>
              <a:ext uri="{FF2B5EF4-FFF2-40B4-BE49-F238E27FC236}">
                <a16:creationId xmlns:a16="http://schemas.microsoft.com/office/drawing/2014/main" id="{3D015BD6-F73F-46BE-AE8C-306C8053EDE5}"/>
              </a:ext>
            </a:extLst>
          </p:cNvPr>
          <p:cNvSpPr>
            <a:spLocks noGrp="1"/>
          </p:cNvSpPr>
          <p:nvPr>
            <p:ph sz="quarter" idx="10"/>
          </p:nvPr>
        </p:nvSpPr>
        <p:spPr/>
        <p:txBody>
          <a:bodyPr/>
          <a:lstStyle/>
          <a:p>
            <a:pPr>
              <a:spcBef>
                <a:spcPct val="0"/>
              </a:spcBef>
              <a:spcAft>
                <a:spcPts val="1800"/>
              </a:spcAft>
            </a:pPr>
            <a:r>
              <a:rPr lang="en-AU" sz="2800" dirty="0">
                <a:latin typeface="Tahoma" pitchFamily="34" charset="0"/>
                <a:cs typeface="Tahoma" pitchFamily="34" charset="0"/>
              </a:rPr>
              <a:t>Using the screening tool:</a:t>
            </a:r>
          </a:p>
          <a:p>
            <a:pPr>
              <a:spcBef>
                <a:spcPct val="0"/>
              </a:spcBef>
              <a:spcAft>
                <a:spcPts val="600"/>
              </a:spcAft>
            </a:pPr>
            <a:endParaRPr lang="en-AU" sz="2800" dirty="0">
              <a:latin typeface="Tahoma" pitchFamily="34" charset="0"/>
              <a:cs typeface="Tahoma" pitchFamily="34" charset="0"/>
            </a:endParaRPr>
          </a:p>
          <a:p>
            <a:pPr>
              <a:spcBef>
                <a:spcPct val="0"/>
              </a:spcBef>
              <a:spcAft>
                <a:spcPts val="1200"/>
              </a:spcAft>
            </a:pPr>
            <a:r>
              <a:rPr lang="en-AU" sz="2800" dirty="0">
                <a:latin typeface="Tahoma" pitchFamily="34" charset="0"/>
                <a:cs typeface="Tahoma" pitchFamily="34" charset="0"/>
              </a:rPr>
              <a:t>Is this possible abuse or neglect?</a:t>
            </a:r>
          </a:p>
          <a:p>
            <a:pPr>
              <a:spcBef>
                <a:spcPct val="0"/>
              </a:spcBef>
            </a:pPr>
            <a:endParaRPr lang="en-AU" sz="2800" dirty="0">
              <a:latin typeface="Tahoma" pitchFamily="34" charset="0"/>
              <a:cs typeface="Tahoma" pitchFamily="34" charset="0"/>
            </a:endParaRPr>
          </a:p>
          <a:p>
            <a:pPr>
              <a:spcBef>
                <a:spcPct val="0"/>
              </a:spcBef>
              <a:spcAft>
                <a:spcPts val="1200"/>
              </a:spcAft>
            </a:pPr>
            <a:r>
              <a:rPr lang="en-AU" sz="2800" dirty="0">
                <a:latin typeface="Tahoma" pitchFamily="34" charset="0"/>
                <a:cs typeface="Tahoma" pitchFamily="34" charset="0"/>
              </a:rPr>
              <a:t>Do you think Lucy is at risk of significant harm?</a:t>
            </a:r>
          </a:p>
          <a:p>
            <a:pPr>
              <a:spcBef>
                <a:spcPct val="0"/>
              </a:spcBef>
            </a:pPr>
            <a:endParaRPr lang="en-AU" sz="2800" dirty="0">
              <a:latin typeface="Tahoma" pitchFamily="34" charset="0"/>
              <a:cs typeface="Tahoma" pitchFamily="34" charset="0"/>
            </a:endParaRPr>
          </a:p>
          <a:p>
            <a:pPr>
              <a:spcBef>
                <a:spcPct val="0"/>
              </a:spcBef>
              <a:spcAft>
                <a:spcPts val="1200"/>
              </a:spcAft>
            </a:pPr>
            <a:r>
              <a:rPr lang="en-AU" sz="2800" dirty="0">
                <a:latin typeface="Tahoma" pitchFamily="34" charset="0"/>
                <a:cs typeface="Tahoma" pitchFamily="34" charset="0"/>
              </a:rPr>
              <a:t>How would you respond?</a:t>
            </a:r>
          </a:p>
          <a:p>
            <a:endParaRPr lang="en-AU" dirty="0"/>
          </a:p>
        </p:txBody>
      </p:sp>
      <p:pic>
        <p:nvPicPr>
          <p:cNvPr id="4" name="Picture 3">
            <a:extLst>
              <a:ext uri="{FF2B5EF4-FFF2-40B4-BE49-F238E27FC236}">
                <a16:creationId xmlns:a16="http://schemas.microsoft.com/office/drawing/2014/main" id="{3E33AE9D-50F2-4202-9F8E-07D3B908A5C1}"/>
              </a:ext>
            </a:extLst>
          </p:cNvPr>
          <p:cNvPicPr>
            <a:picLocks noChangeAspect="1"/>
          </p:cNvPicPr>
          <p:nvPr/>
        </p:nvPicPr>
        <p:blipFill>
          <a:blip r:embed="rId3"/>
          <a:stretch>
            <a:fillRect/>
          </a:stretch>
        </p:blipFill>
        <p:spPr>
          <a:xfrm>
            <a:off x="9496425" y="3802856"/>
            <a:ext cx="2695575" cy="2495550"/>
          </a:xfrm>
          <a:prstGeom prst="rect">
            <a:avLst/>
          </a:prstGeom>
        </p:spPr>
      </p:pic>
    </p:spTree>
    <p:extLst>
      <p:ext uri="{BB962C8B-B14F-4D97-AF65-F5344CB8AC3E}">
        <p14:creationId xmlns:p14="http://schemas.microsoft.com/office/powerpoint/2010/main" val="69234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2FD1-C110-48B9-B538-190C3E29C9A9}"/>
              </a:ext>
            </a:extLst>
          </p:cNvPr>
          <p:cNvSpPr>
            <a:spLocks noGrp="1"/>
          </p:cNvSpPr>
          <p:nvPr>
            <p:ph type="title"/>
          </p:nvPr>
        </p:nvSpPr>
        <p:spPr/>
        <p:txBody>
          <a:bodyPr/>
          <a:lstStyle/>
          <a:p>
            <a:pPr algn="ctr"/>
            <a:r>
              <a:rPr lang="en-AU" dirty="0"/>
              <a:t>Lucy - additional information</a:t>
            </a:r>
          </a:p>
        </p:txBody>
      </p:sp>
      <p:sp>
        <p:nvSpPr>
          <p:cNvPr id="3" name="Content Placeholder 2">
            <a:extLst>
              <a:ext uri="{FF2B5EF4-FFF2-40B4-BE49-F238E27FC236}">
                <a16:creationId xmlns:a16="http://schemas.microsoft.com/office/drawing/2014/main" id="{3D015BD6-F73F-46BE-AE8C-306C8053EDE5}"/>
              </a:ext>
            </a:extLst>
          </p:cNvPr>
          <p:cNvSpPr>
            <a:spLocks noGrp="1"/>
          </p:cNvSpPr>
          <p:nvPr>
            <p:ph sz="quarter" idx="10"/>
          </p:nvPr>
        </p:nvSpPr>
        <p:spPr/>
        <p:txBody>
          <a:bodyPr/>
          <a:lstStyle/>
          <a:p>
            <a:pPr marL="0" indent="0" algn="just">
              <a:buSzPct val="95000"/>
              <a:defRPr/>
            </a:pPr>
            <a:r>
              <a:rPr lang="en-AU" dirty="0">
                <a:latin typeface="Tahoma" pitchFamily="34" charset="0"/>
                <a:cs typeface="Tahoma" pitchFamily="34" charset="0"/>
              </a:rPr>
              <a:t>The family do not support a referral for assistance from the school counsellor stating that Lucy just needs a little time to settle in. </a:t>
            </a:r>
          </a:p>
          <a:p>
            <a:pPr marL="0" indent="0" algn="just">
              <a:spcBef>
                <a:spcPts val="0"/>
              </a:spcBef>
              <a:buSzPct val="95000"/>
              <a:defRPr/>
            </a:pPr>
            <a:r>
              <a:rPr lang="en-AU" sz="1400" dirty="0">
                <a:latin typeface="Tahoma" pitchFamily="34" charset="0"/>
                <a:cs typeface="Tahoma" pitchFamily="34" charset="0"/>
              </a:rPr>
              <a:t> </a:t>
            </a:r>
          </a:p>
          <a:p>
            <a:pPr marL="0" indent="0" algn="just">
              <a:buSzPct val="95000"/>
              <a:defRPr/>
            </a:pPr>
            <a:r>
              <a:rPr lang="en-AU" dirty="0">
                <a:latin typeface="Tahoma" pitchFamily="34" charset="0"/>
                <a:cs typeface="Tahoma" pitchFamily="34" charset="0"/>
              </a:rPr>
              <a:t>The school has just received information from the previous school attended (letter of transfer) about Lucy’s behaviour. </a:t>
            </a:r>
          </a:p>
          <a:p>
            <a:pPr marL="0" indent="0" algn="just">
              <a:spcBef>
                <a:spcPts val="0"/>
              </a:spcBef>
              <a:buSzPct val="95000"/>
              <a:defRPr/>
            </a:pPr>
            <a:endParaRPr lang="en-AU" sz="1400" dirty="0">
              <a:latin typeface="Tahoma" pitchFamily="34" charset="0"/>
              <a:cs typeface="Tahoma" pitchFamily="34" charset="0"/>
            </a:endParaRPr>
          </a:p>
          <a:p>
            <a:pPr marL="0" indent="0" algn="just">
              <a:buSzPct val="95000"/>
              <a:defRPr/>
            </a:pPr>
            <a:r>
              <a:rPr lang="en-AU" dirty="0">
                <a:latin typeface="Tahoma" pitchFamily="34" charset="0"/>
                <a:cs typeface="Tahoma" pitchFamily="34" charset="0"/>
              </a:rPr>
              <a:t>She was seeing the school counsellor because she drew a number of concerning pictures of sexually explicit behaviour in the classroom and was engaging in self harm by trying to cut her arm with a paper clip. </a:t>
            </a:r>
          </a:p>
          <a:p>
            <a:pPr marL="261938" indent="-261938" algn="just">
              <a:spcBef>
                <a:spcPts val="0"/>
              </a:spcBef>
              <a:buSzPct val="95000"/>
              <a:defRPr/>
            </a:pPr>
            <a:endParaRPr lang="en-AU" sz="1400" dirty="0">
              <a:latin typeface="Tahoma" pitchFamily="34" charset="0"/>
              <a:cs typeface="Tahoma" pitchFamily="34" charset="0"/>
            </a:endParaRPr>
          </a:p>
          <a:p>
            <a:pPr marL="0" indent="0" algn="just">
              <a:buSzPct val="95000"/>
              <a:defRPr/>
            </a:pPr>
            <a:r>
              <a:rPr lang="en-AU" dirty="0">
                <a:latin typeface="Tahoma" pitchFamily="34" charset="0"/>
                <a:cs typeface="Tahoma" pitchFamily="34" charset="0"/>
              </a:rPr>
              <a:t>The School Counsellor said that Lucy was an anxious child and reluctant to talk about anything at home.</a:t>
            </a:r>
          </a:p>
          <a:p>
            <a:endParaRPr lang="en-AU" dirty="0"/>
          </a:p>
        </p:txBody>
      </p:sp>
    </p:spTree>
    <p:extLst>
      <p:ext uri="{BB962C8B-B14F-4D97-AF65-F5344CB8AC3E}">
        <p14:creationId xmlns:p14="http://schemas.microsoft.com/office/powerpoint/2010/main" val="141042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2FD1-C110-48B9-B538-190C3E29C9A9}"/>
              </a:ext>
            </a:extLst>
          </p:cNvPr>
          <p:cNvSpPr>
            <a:spLocks noGrp="1"/>
          </p:cNvSpPr>
          <p:nvPr>
            <p:ph type="title"/>
          </p:nvPr>
        </p:nvSpPr>
        <p:spPr>
          <a:xfrm>
            <a:off x="1022737" y="1277454"/>
            <a:ext cx="4672702" cy="572135"/>
          </a:xfrm>
        </p:spPr>
        <p:txBody>
          <a:bodyPr anchor="b">
            <a:noAutofit/>
          </a:bodyPr>
          <a:lstStyle/>
          <a:p>
            <a:r>
              <a:rPr lang="en-US" sz="3200" b="1" kern="1200" dirty="0">
                <a:latin typeface="Verdana" panose="020B0604030504040204" pitchFamily="34" charset="0"/>
                <a:ea typeface="Verdana" panose="020B0604030504040204" pitchFamily="34" charset="0"/>
                <a:cs typeface="Verdana" panose="020B0604030504040204" pitchFamily="34" charset="0"/>
              </a:rPr>
              <a:t>More information, better decisions</a:t>
            </a:r>
          </a:p>
        </p:txBody>
      </p:sp>
      <p:sp>
        <p:nvSpPr>
          <p:cNvPr id="5" name="Rectangle 4">
            <a:extLst>
              <a:ext uri="{FF2B5EF4-FFF2-40B4-BE49-F238E27FC236}">
                <a16:creationId xmlns:a16="http://schemas.microsoft.com/office/drawing/2014/main" id="{73BF4D30-27DE-4BF4-A7DE-9D25628F80EB}"/>
              </a:ext>
            </a:extLst>
          </p:cNvPr>
          <p:cNvSpPr/>
          <p:nvPr/>
        </p:nvSpPr>
        <p:spPr>
          <a:xfrm>
            <a:off x="1022420" y="2113808"/>
            <a:ext cx="4672702" cy="3613754"/>
          </a:xfrm>
          <a:prstGeom prst="rect">
            <a:avLst/>
          </a:prstGeom>
        </p:spPr>
        <p:txBody>
          <a:bodyPr>
            <a:normAutofit/>
          </a:bodyPr>
          <a:lstStyle/>
          <a:p>
            <a:pPr indent="-228600">
              <a:lnSpc>
                <a:spcPct val="90000"/>
              </a:lnSpc>
              <a:spcAft>
                <a:spcPct val="40000"/>
              </a:spcAft>
            </a:pPr>
            <a:r>
              <a:rPr lang="en-US" sz="2400" b="1" dirty="0">
                <a:solidFill>
                  <a:schemeClr val="bg1"/>
                </a:solidFill>
                <a:latin typeface="Verdana" panose="020B0604030504040204" pitchFamily="34" charset="0"/>
                <a:ea typeface="Verdana" panose="020B0604030504040204" pitchFamily="34" charset="0"/>
              </a:rPr>
              <a:t>Especially consider:</a:t>
            </a:r>
          </a:p>
          <a:p>
            <a:pPr indent="-228600">
              <a:lnSpc>
                <a:spcPct val="90000"/>
              </a:lnSpc>
              <a:spcBef>
                <a:spcPct val="0"/>
              </a:spcBef>
            </a:pPr>
            <a:endParaRPr lang="en-US" sz="2000" b="1" dirty="0">
              <a:solidFill>
                <a:schemeClr val="bg1"/>
              </a:solidFill>
              <a:latin typeface="Verdana" panose="020B0604030504040204" pitchFamily="34" charset="0"/>
              <a:ea typeface="Verdana" panose="020B0604030504040204" pitchFamily="34" charset="0"/>
            </a:endParaRPr>
          </a:p>
          <a:p>
            <a:pPr marL="582613" lvl="1" indent="-228600">
              <a:lnSpc>
                <a:spcPct val="90000"/>
              </a:lnSpc>
              <a:spcBef>
                <a:spcPts val="1200"/>
              </a:spcBef>
              <a:spcAft>
                <a:spcPts val="1800"/>
              </a:spcAft>
            </a:pPr>
            <a:r>
              <a:rPr lang="en-US" sz="2400" dirty="0">
                <a:solidFill>
                  <a:schemeClr val="bg1"/>
                </a:solidFill>
                <a:latin typeface="Verdana" panose="020B0604030504040204" pitchFamily="34" charset="0"/>
                <a:ea typeface="Verdana" panose="020B0604030504040204" pitchFamily="34" charset="0"/>
              </a:rPr>
              <a:t>Details of child’s behaviour</a:t>
            </a:r>
          </a:p>
          <a:p>
            <a:pPr marL="582613" lvl="1" indent="-228600">
              <a:lnSpc>
                <a:spcPct val="90000"/>
              </a:lnSpc>
              <a:spcBef>
                <a:spcPts val="1200"/>
              </a:spcBef>
              <a:spcAft>
                <a:spcPts val="1800"/>
              </a:spcAft>
            </a:pPr>
            <a:r>
              <a:rPr lang="en-US" sz="2400" dirty="0">
                <a:solidFill>
                  <a:schemeClr val="bg1"/>
                </a:solidFill>
                <a:latin typeface="Verdana" panose="020B0604030504040204" pitchFamily="34" charset="0"/>
                <a:ea typeface="Verdana" panose="020B0604030504040204" pitchFamily="34" charset="0"/>
              </a:rPr>
              <a:t>Changes/escalation in behaviour</a:t>
            </a:r>
          </a:p>
          <a:p>
            <a:pPr marL="582613" lvl="1" indent="-228600">
              <a:lnSpc>
                <a:spcPct val="90000"/>
              </a:lnSpc>
              <a:spcBef>
                <a:spcPts val="1200"/>
              </a:spcBef>
              <a:spcAft>
                <a:spcPts val="1800"/>
              </a:spcAft>
            </a:pPr>
            <a:r>
              <a:rPr lang="en-US" sz="2400" dirty="0">
                <a:solidFill>
                  <a:schemeClr val="bg1"/>
                </a:solidFill>
                <a:latin typeface="Verdana" panose="020B0604030504040204" pitchFamily="34" charset="0"/>
                <a:ea typeface="Verdana" panose="020B0604030504040204" pitchFamily="34" charset="0"/>
              </a:rPr>
              <a:t>Parent’s behaviour and response to concerns</a:t>
            </a:r>
          </a:p>
        </p:txBody>
      </p:sp>
      <p:pic>
        <p:nvPicPr>
          <p:cNvPr id="8" name="Picture 7">
            <a:extLst>
              <a:ext uri="{FF2B5EF4-FFF2-40B4-BE49-F238E27FC236}">
                <a16:creationId xmlns:a16="http://schemas.microsoft.com/office/drawing/2014/main" id="{CEA0C0B4-853E-4D2A-ADB6-8A303B8A9364}"/>
              </a:ext>
            </a:extLst>
          </p:cNvPr>
          <p:cNvPicPr>
            <a:picLocks noChangeAspect="1"/>
          </p:cNvPicPr>
          <p:nvPr/>
        </p:nvPicPr>
        <p:blipFill rotWithShape="1">
          <a:blip r:embed="rId3"/>
          <a:srcRect l="10401" r="22667" b="1"/>
          <a:stretch/>
        </p:blipFill>
        <p:spPr>
          <a:xfrm>
            <a:off x="6319978" y="1185379"/>
            <a:ext cx="4672701" cy="4542183"/>
          </a:xfrm>
          <a:prstGeom prst="rect">
            <a:avLst/>
          </a:prstGeom>
          <a:noFill/>
        </p:spPr>
      </p:pic>
    </p:spTree>
    <p:extLst>
      <p:ext uri="{BB962C8B-B14F-4D97-AF65-F5344CB8AC3E}">
        <p14:creationId xmlns:p14="http://schemas.microsoft.com/office/powerpoint/2010/main" val="208289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2FD1-C110-48B9-B538-190C3E29C9A9}"/>
              </a:ext>
            </a:extLst>
          </p:cNvPr>
          <p:cNvSpPr>
            <a:spLocks noGrp="1"/>
          </p:cNvSpPr>
          <p:nvPr>
            <p:ph type="title"/>
          </p:nvPr>
        </p:nvSpPr>
        <p:spPr/>
        <p:txBody>
          <a:bodyPr/>
          <a:lstStyle/>
          <a:p>
            <a:r>
              <a:rPr lang="en-AU" dirty="0"/>
              <a:t>Summary – your role</a:t>
            </a:r>
          </a:p>
        </p:txBody>
      </p:sp>
      <p:sp>
        <p:nvSpPr>
          <p:cNvPr id="3" name="Content Placeholder 2">
            <a:extLst>
              <a:ext uri="{FF2B5EF4-FFF2-40B4-BE49-F238E27FC236}">
                <a16:creationId xmlns:a16="http://schemas.microsoft.com/office/drawing/2014/main" id="{3D015BD6-F73F-46BE-AE8C-306C8053EDE5}"/>
              </a:ext>
            </a:extLst>
          </p:cNvPr>
          <p:cNvSpPr>
            <a:spLocks noGrp="1"/>
          </p:cNvSpPr>
          <p:nvPr>
            <p:ph sz="quarter" idx="10"/>
          </p:nvPr>
        </p:nvSpPr>
        <p:spPr/>
        <p:txBody>
          <a:bodyPr/>
          <a:lstStyle/>
          <a:p>
            <a:pPr marL="449263" indent="-449263">
              <a:spcBef>
                <a:spcPts val="600"/>
              </a:spcBef>
              <a:spcAft>
                <a:spcPts val="1200"/>
              </a:spcAft>
            </a:pPr>
            <a:r>
              <a:rPr lang="en-AU" dirty="0">
                <a:latin typeface="Tahoma" pitchFamily="34" charset="0"/>
                <a:cs typeface="Tahoma" pitchFamily="34" charset="0"/>
              </a:rPr>
              <a:t>Be curious about safety, welfare &amp; wellbeing</a:t>
            </a:r>
          </a:p>
          <a:p>
            <a:pPr marL="449263" indent="-449263">
              <a:spcBef>
                <a:spcPts val="600"/>
              </a:spcBef>
              <a:spcAft>
                <a:spcPts val="1200"/>
              </a:spcAft>
            </a:pPr>
            <a:r>
              <a:rPr lang="en-AU" dirty="0">
                <a:latin typeface="Tahoma" pitchFamily="34" charset="0"/>
                <a:cs typeface="Tahoma" pitchFamily="34" charset="0"/>
              </a:rPr>
              <a:t>Document concerns about students and families</a:t>
            </a:r>
          </a:p>
          <a:p>
            <a:pPr marL="449263" indent="-449263">
              <a:spcBef>
                <a:spcPts val="600"/>
              </a:spcBef>
              <a:spcAft>
                <a:spcPts val="1200"/>
              </a:spcAft>
            </a:pPr>
            <a:r>
              <a:rPr lang="en-AU" dirty="0">
                <a:latin typeface="Tahoma" pitchFamily="34" charset="0"/>
                <a:cs typeface="Tahoma" pitchFamily="34" charset="0"/>
              </a:rPr>
              <a:t>Document observations and disclosures</a:t>
            </a:r>
          </a:p>
          <a:p>
            <a:pPr marL="449263" indent="-449263">
              <a:spcBef>
                <a:spcPts val="600"/>
              </a:spcBef>
              <a:spcAft>
                <a:spcPts val="1200"/>
              </a:spcAft>
            </a:pPr>
            <a:r>
              <a:rPr lang="en-AU" dirty="0">
                <a:latin typeface="Tahoma" pitchFamily="34" charset="0"/>
                <a:cs typeface="Tahoma" pitchFamily="34" charset="0"/>
              </a:rPr>
              <a:t>Discuss concerns with Principal</a:t>
            </a:r>
          </a:p>
          <a:p>
            <a:pPr marL="449263" indent="-449263">
              <a:spcBef>
                <a:spcPts val="600"/>
              </a:spcBef>
              <a:spcAft>
                <a:spcPts val="1200"/>
              </a:spcAft>
            </a:pPr>
            <a:r>
              <a:rPr lang="en-AU" dirty="0">
                <a:latin typeface="Tahoma" pitchFamily="34" charset="0"/>
                <a:cs typeface="Tahoma" pitchFamily="34" charset="0"/>
              </a:rPr>
              <a:t>Participate as needed in supporting child</a:t>
            </a:r>
          </a:p>
          <a:p>
            <a:pPr marL="449263" indent="-449263">
              <a:spcBef>
                <a:spcPts val="600"/>
              </a:spcBef>
              <a:spcAft>
                <a:spcPts val="1200"/>
              </a:spcAft>
            </a:pPr>
            <a:r>
              <a:rPr lang="en-AU" dirty="0">
                <a:latin typeface="Tahoma" pitchFamily="34" charset="0"/>
                <a:cs typeface="Tahoma" pitchFamily="34" charset="0"/>
              </a:rPr>
              <a:t>Maintain confidentiality</a:t>
            </a:r>
          </a:p>
          <a:p>
            <a:pPr marL="449263" indent="-449263">
              <a:spcBef>
                <a:spcPts val="600"/>
              </a:spcBef>
              <a:spcAft>
                <a:spcPts val="1200"/>
              </a:spcAft>
            </a:pPr>
            <a:r>
              <a:rPr lang="en-AU" dirty="0">
                <a:latin typeface="Tahoma" pitchFamily="34" charset="0"/>
                <a:cs typeface="Tahoma" pitchFamily="34" charset="0"/>
              </a:rPr>
              <a:t>Monitor, create and maintain a safe space </a:t>
            </a:r>
          </a:p>
          <a:p>
            <a:endParaRPr lang="en-AU" dirty="0"/>
          </a:p>
        </p:txBody>
      </p:sp>
      <p:pic>
        <p:nvPicPr>
          <p:cNvPr id="5" name="Picture 4">
            <a:extLst>
              <a:ext uri="{FF2B5EF4-FFF2-40B4-BE49-F238E27FC236}">
                <a16:creationId xmlns:a16="http://schemas.microsoft.com/office/drawing/2014/main" id="{F1863D99-F48B-4A02-9633-11CE9976A249}"/>
              </a:ext>
            </a:extLst>
          </p:cNvPr>
          <p:cNvPicPr>
            <a:picLocks noChangeAspect="1"/>
          </p:cNvPicPr>
          <p:nvPr/>
        </p:nvPicPr>
        <p:blipFill rotWithShape="1">
          <a:blip r:embed="rId3"/>
          <a:srcRect/>
          <a:stretch/>
        </p:blipFill>
        <p:spPr>
          <a:xfrm rot="683112">
            <a:off x="8011296" y="1893785"/>
            <a:ext cx="3907523" cy="2927922"/>
          </a:xfrm>
          <a:prstGeom prst="rect">
            <a:avLst/>
          </a:prstGeom>
        </p:spPr>
      </p:pic>
    </p:spTree>
    <p:extLst>
      <p:ext uri="{BB962C8B-B14F-4D97-AF65-F5344CB8AC3E}">
        <p14:creationId xmlns:p14="http://schemas.microsoft.com/office/powerpoint/2010/main" val="22966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a:xfrm>
            <a:off x="535719" y="365125"/>
            <a:ext cx="5149464" cy="572135"/>
          </a:xfrm>
        </p:spPr>
        <p:txBody>
          <a:bodyPr>
            <a:normAutofit/>
          </a:bodyPr>
          <a:lstStyle/>
          <a:p>
            <a:r>
              <a:rPr lang="en-US" sz="2500" dirty="0"/>
              <a:t>Introduction to Child Protection</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a:xfrm>
            <a:off x="535402" y="1302385"/>
            <a:ext cx="5040450" cy="5190490"/>
          </a:xfrm>
        </p:spPr>
        <p:txBody>
          <a:bodyPr>
            <a:normAutofit/>
          </a:bodyPr>
          <a:lstStyle/>
          <a:p>
            <a:endParaRPr lang="en-US" dirty="0"/>
          </a:p>
          <a:p>
            <a:endParaRPr lang="en-US" dirty="0"/>
          </a:p>
          <a:p>
            <a:r>
              <a:rPr lang="en-US" dirty="0"/>
              <a:t> Child Protection – a state-based system</a:t>
            </a:r>
          </a:p>
          <a:p>
            <a:r>
              <a:rPr lang="en-US" dirty="0"/>
              <a:t> Department of Communities and Justice (DCJ)</a:t>
            </a:r>
          </a:p>
          <a:p>
            <a:r>
              <a:rPr lang="en-US" dirty="0"/>
              <a:t> Special Commission of Inquiry into Child Protection and “Keep them Safe” </a:t>
            </a:r>
          </a:p>
        </p:txBody>
      </p:sp>
      <p:pic>
        <p:nvPicPr>
          <p:cNvPr id="10" name="Chart Placeholder 9">
            <a:extLst>
              <a:ext uri="{FF2B5EF4-FFF2-40B4-BE49-F238E27FC236}">
                <a16:creationId xmlns:a16="http://schemas.microsoft.com/office/drawing/2014/main" id="{C34A5231-8992-4A8D-B825-D57CDD855DC2}"/>
              </a:ext>
            </a:extLst>
          </p:cNvPr>
          <p:cNvPicPr>
            <a:picLocks noGrp="1" noChangeAspect="1"/>
          </p:cNvPicPr>
          <p:nvPr>
            <p:ph type="chart" sz="quarter" idx="11"/>
          </p:nvPr>
        </p:nvPicPr>
        <p:blipFill>
          <a:blip r:embed="rId3"/>
          <a:stretch>
            <a:fillRect/>
          </a:stretch>
        </p:blipFill>
        <p:spPr>
          <a:xfrm>
            <a:off x="7102928" y="837122"/>
            <a:ext cx="3654733" cy="5183755"/>
          </a:xfrm>
          <a:prstGeom prst="rect">
            <a:avLst/>
          </a:prstGeom>
        </p:spPr>
      </p:pic>
    </p:spTree>
    <p:extLst>
      <p:ext uri="{BB962C8B-B14F-4D97-AF65-F5344CB8AC3E}">
        <p14:creationId xmlns:p14="http://schemas.microsoft.com/office/powerpoint/2010/main" val="28464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1FEB-8B3C-4CDB-B1C4-A3637EBBCAFA}"/>
              </a:ext>
            </a:extLst>
          </p:cNvPr>
          <p:cNvSpPr>
            <a:spLocks noGrp="1"/>
          </p:cNvSpPr>
          <p:nvPr>
            <p:ph type="title"/>
          </p:nvPr>
        </p:nvSpPr>
        <p:spPr>
          <a:xfrm>
            <a:off x="982664" y="365125"/>
            <a:ext cx="10515916" cy="572135"/>
          </a:xfrm>
        </p:spPr>
        <p:txBody>
          <a:bodyPr/>
          <a:lstStyle/>
          <a:p>
            <a:r>
              <a:rPr lang="en-AU" dirty="0">
                <a:solidFill>
                  <a:schemeClr val="accent4"/>
                </a:solidFill>
              </a:rPr>
              <a:t>CSBB, Office for Safeguarding Contact Details </a:t>
            </a:r>
          </a:p>
        </p:txBody>
      </p:sp>
      <p:sp>
        <p:nvSpPr>
          <p:cNvPr id="4" name="Content Placeholder 3">
            <a:extLst>
              <a:ext uri="{FF2B5EF4-FFF2-40B4-BE49-F238E27FC236}">
                <a16:creationId xmlns:a16="http://schemas.microsoft.com/office/drawing/2014/main" id="{2DC3E207-5549-47D7-9BDF-8486F92DDEB8}"/>
              </a:ext>
            </a:extLst>
          </p:cNvPr>
          <p:cNvSpPr>
            <a:spLocks noGrp="1"/>
          </p:cNvSpPr>
          <p:nvPr>
            <p:ph sz="quarter" idx="10"/>
          </p:nvPr>
        </p:nvSpPr>
        <p:spPr>
          <a:xfrm>
            <a:off x="982663" y="1112838"/>
            <a:ext cx="10515600" cy="5139869"/>
          </a:xfrm>
          <a:prstGeom prst="rect">
            <a:avLst/>
          </a:prstGeom>
        </p:spPr>
        <p:txBody>
          <a:bodyPr>
            <a:spAutoFit/>
          </a:bodyPr>
          <a:lstStyle/>
          <a:p>
            <a:pPr marL="0" lvl="0" indent="0">
              <a:buClr>
                <a:schemeClr val="dk1"/>
              </a:buClr>
              <a:buSzPts val="2000"/>
              <a:buNone/>
            </a:pPr>
            <a:endPar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endParaRPr>
          </a:p>
          <a:p>
            <a:pPr marL="0" lvl="0" indent="0">
              <a:buClr>
                <a:schemeClr val="dk1"/>
              </a:buClr>
              <a:buSzPts val="2000"/>
              <a:buNone/>
            </a:pPr>
            <a:r>
              <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Tamara Hughes, Manager for Safeguarding (CSBB)</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lnSpc>
                <a:spcPct val="110000"/>
              </a:lnSpc>
              <a:buClr>
                <a:schemeClr val="dk1"/>
              </a:buClr>
              <a:buSzPts val="2000"/>
              <a:buNone/>
            </a:pPr>
            <a:r>
              <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T: 9847 0610    M: 0409 399 543</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buClr>
                <a:schemeClr val="dk1"/>
              </a:buClr>
              <a:buSzPts val="2000"/>
              <a:buNone/>
            </a:pP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endParaRPr>
          </a:p>
          <a:p>
            <a:pPr marL="0" lvl="0" indent="0">
              <a:buClr>
                <a:schemeClr val="dk1"/>
              </a:buClr>
              <a:buSzPts val="2000"/>
              <a:buNone/>
            </a:pPr>
            <a:r>
              <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Sandra Bartlett, Safeguarding Officer </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buNone/>
            </a:pPr>
            <a:r>
              <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(Mon, Thurs, Fri)</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buNone/>
            </a:pPr>
            <a:r>
              <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T: 9847 0616    M: 0427 206 194</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lvl="0">
              <a:spcBef>
                <a:spcPts val="600"/>
              </a:spcBef>
            </a:pP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endParaRPr>
          </a:p>
          <a:p>
            <a:pPr marL="0" lvl="0" indent="0">
              <a:buClr>
                <a:schemeClr val="dk1"/>
              </a:buClr>
              <a:buSzPts val="2000"/>
              <a:buNone/>
            </a:pPr>
            <a:r>
              <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Ana Kosi, Safeguarding Officer </a:t>
            </a:r>
            <a:endPar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spcBef>
                <a:spcPts val="600"/>
              </a:spcBef>
              <a:buClr>
                <a:schemeClr val="dk1"/>
              </a:buClr>
              <a:buSzPts val="2000"/>
              <a:buNone/>
            </a:pPr>
            <a:r>
              <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T: 9847 0620    M: 0410 342 015</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spcBef>
                <a:spcPts val="600"/>
              </a:spcBef>
              <a:buNone/>
            </a:pPr>
            <a:r>
              <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	</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buClr>
                <a:schemeClr val="dk1"/>
              </a:buClr>
              <a:buSzPts val="2000"/>
              <a:buNone/>
            </a:pPr>
            <a:r>
              <a:rPr lang="en-AU" sz="20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Wendy Collins, Admin Support</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a:p>
            <a:pPr marL="0" lvl="0" indent="0">
              <a:buNone/>
            </a:pPr>
            <a:r>
              <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sym typeface="Tahoma"/>
              </a:rPr>
              <a:t>T: 9847 0618</a:t>
            </a:r>
            <a:endParaRPr lang="en-AU" sz="2000"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endParaRPr>
          </a:p>
        </p:txBody>
      </p:sp>
      <p:pic>
        <p:nvPicPr>
          <p:cNvPr id="6" name="Graphic 5" descr="Telephone">
            <a:extLst>
              <a:ext uri="{FF2B5EF4-FFF2-40B4-BE49-F238E27FC236}">
                <a16:creationId xmlns:a16="http://schemas.microsoft.com/office/drawing/2014/main" id="{DE1374FB-0227-4445-953D-CFF3208022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9240" y="63837"/>
            <a:ext cx="710964" cy="959802"/>
          </a:xfrm>
          <a:prstGeom prst="rect">
            <a:avLst/>
          </a:prstGeom>
        </p:spPr>
      </p:pic>
      <p:pic>
        <p:nvPicPr>
          <p:cNvPr id="1026" name="Picture 1" descr="Logo&#10;&#10;Description automatically generated">
            <a:extLst>
              <a:ext uri="{FF2B5EF4-FFF2-40B4-BE49-F238E27FC236}">
                <a16:creationId xmlns:a16="http://schemas.microsoft.com/office/drawing/2014/main" id="{5D1E8DCF-C7E0-4951-BCCF-3BAB3654B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558" y="4572000"/>
            <a:ext cx="2995779" cy="164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Legislation &amp; school responsibilities</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p:txBody>
          <a:bodyPr/>
          <a:lstStyle/>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Children and Young Persons (Care and Protection) Act 1998</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Mandatory Reporting to DCJ</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Chapter 16A – Exchange of Information</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rPr>
              <a:t>  </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399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p:txBody>
          <a:bodyPr>
            <a:normAutofit/>
          </a:bodyPr>
          <a:lstStyle/>
          <a:p>
            <a:r>
              <a:rPr lang="en-US" sz="2500" dirty="0">
                <a:latin typeface="Helvetica" panose="020B0604020202020204" pitchFamily="34" charset="0"/>
                <a:cs typeface="Helvetica" panose="020B0604020202020204" pitchFamily="34" charset="0"/>
              </a:rPr>
              <a:t>Ch16A Exchange of Information Rules</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a:xfrm>
            <a:off x="934279" y="1157908"/>
            <a:ext cx="6772807" cy="5380037"/>
          </a:xfrm>
        </p:spPr>
        <p:txBody>
          <a:bodyPr>
            <a:normAutofit/>
          </a:bodyPr>
          <a:lstStyle/>
          <a:p>
            <a:pPr marL="457200" indent="-457200">
              <a:buAutoNum type="arabicPeriod"/>
            </a:pPr>
            <a:r>
              <a:rPr lang="en-US" dirty="0">
                <a:latin typeface="Arial" panose="020B0604020202020204" pitchFamily="34" charset="0"/>
                <a:cs typeface="Arial" panose="020B0604020202020204" pitchFamily="34" charset="0"/>
              </a:rPr>
              <a:t>Must be for the safety, welfare and wellbeing of children </a:t>
            </a:r>
          </a:p>
          <a:p>
            <a:pPr marL="457200" indent="-457200">
              <a:buAutoNum type="arabicPeriod"/>
            </a:pPr>
            <a:r>
              <a:rPr lang="en-US" dirty="0">
                <a:latin typeface="Arial" panose="020B0604020202020204" pitchFamily="34" charset="0"/>
                <a:cs typeface="Arial" panose="020B0604020202020204" pitchFamily="34" charset="0"/>
              </a:rPr>
              <a:t>Must be to assist a plan, service or investigation relating to child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Information exchanged through the Principal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Consent not required, although it is best practice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Document and keep records of the info shared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Standard templates must be used: (https:csochildprotection.weebly.com)</a:t>
            </a:r>
            <a:endParaRPr lang="en-AU" dirty="0">
              <a:latin typeface="Arial" panose="020B0604020202020204" pitchFamily="34" charset="0"/>
              <a:cs typeface="Arial" panose="020B0604020202020204" pitchFamily="34" charset="0"/>
            </a:endParaRPr>
          </a:p>
          <a:p>
            <a:pPr marL="0" indent="0"/>
            <a:endParaRPr lang="en-US" dirty="0"/>
          </a:p>
        </p:txBody>
      </p:sp>
      <p:pic>
        <p:nvPicPr>
          <p:cNvPr id="4" name="Picture 3">
            <a:extLst>
              <a:ext uri="{FF2B5EF4-FFF2-40B4-BE49-F238E27FC236}">
                <a16:creationId xmlns:a16="http://schemas.microsoft.com/office/drawing/2014/main" id="{83E0C81A-0445-4986-B82E-E9F119C44B94}"/>
              </a:ext>
            </a:extLst>
          </p:cNvPr>
          <p:cNvPicPr>
            <a:picLocks noChangeAspect="1"/>
          </p:cNvPicPr>
          <p:nvPr/>
        </p:nvPicPr>
        <p:blipFill rotWithShape="1">
          <a:blip r:embed="rId3"/>
          <a:srcRect l="17606" r="15553" b="-1"/>
          <a:stretch/>
        </p:blipFill>
        <p:spPr>
          <a:xfrm>
            <a:off x="9477907" y="2155746"/>
            <a:ext cx="2714093" cy="1796143"/>
          </a:xfrm>
          <a:prstGeom prst="rect">
            <a:avLst/>
          </a:prstGeom>
          <a:noFill/>
        </p:spPr>
      </p:pic>
      <p:pic>
        <p:nvPicPr>
          <p:cNvPr id="6" name="Picture 5">
            <a:extLst>
              <a:ext uri="{FF2B5EF4-FFF2-40B4-BE49-F238E27FC236}">
                <a16:creationId xmlns:a16="http://schemas.microsoft.com/office/drawing/2014/main" id="{2D4AD1F4-BC2D-4114-BF81-4784C3BD279D}"/>
              </a:ext>
            </a:extLst>
          </p:cNvPr>
          <p:cNvPicPr>
            <a:picLocks noChangeAspect="1"/>
          </p:cNvPicPr>
          <p:nvPr/>
        </p:nvPicPr>
        <p:blipFill rotWithShape="1">
          <a:blip r:embed="rId4"/>
          <a:srcRect l="4811"/>
          <a:stretch/>
        </p:blipFill>
        <p:spPr>
          <a:xfrm>
            <a:off x="6515099" y="4757771"/>
            <a:ext cx="2843077" cy="2000822"/>
          </a:xfrm>
          <a:prstGeom prst="rect">
            <a:avLst/>
          </a:prstGeom>
        </p:spPr>
      </p:pic>
    </p:spTree>
    <p:extLst>
      <p:ext uri="{BB962C8B-B14F-4D97-AF65-F5344CB8AC3E}">
        <p14:creationId xmlns:p14="http://schemas.microsoft.com/office/powerpoint/2010/main" val="121681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a:xfrm>
            <a:off x="0" y="0"/>
            <a:ext cx="8164286" cy="6858000"/>
          </a:xfrm>
        </p:spPr>
        <p:txBody>
          <a:bodyPr/>
          <a:lstStyle/>
          <a:p>
            <a:pPr marL="0" indent="0"/>
            <a:br>
              <a:rPr lang="en-AU" sz="3600" dirty="0">
                <a:latin typeface="Tahoma" panose="020B0604030504040204" pitchFamily="34" charset="0"/>
                <a:ea typeface="Tahoma" panose="020B0604030504040204" pitchFamily="34" charset="0"/>
                <a:cs typeface="Tahoma" panose="020B0604030504040204" pitchFamily="34" charset="0"/>
              </a:rPr>
            </a:br>
            <a:r>
              <a:rPr lang="en-AU" sz="3600" dirty="0">
                <a:latin typeface="Tahoma" panose="020B0604030504040204" pitchFamily="34" charset="0"/>
                <a:ea typeface="Tahoma" panose="020B0604030504040204" pitchFamily="34" charset="0"/>
                <a:cs typeface="Tahoma" panose="020B0604030504040204" pitchFamily="34" charset="0"/>
              </a:rPr>
              <a:t>Defining Risk of Significant Harm:</a:t>
            </a:r>
            <a:br>
              <a:rPr lang="en-AU" sz="3600" dirty="0">
                <a:latin typeface="Tahoma" panose="020B0604030504040204" pitchFamily="34" charset="0"/>
                <a:ea typeface="Tahoma" panose="020B0604030504040204" pitchFamily="34" charset="0"/>
                <a:cs typeface="Tahoma" panose="020B0604030504040204" pitchFamily="34" charset="0"/>
              </a:rPr>
            </a:br>
            <a:br>
              <a:rPr lang="en-AU" sz="2400" dirty="0">
                <a:latin typeface="Tahoma" panose="020B0604030504040204" pitchFamily="34" charset="0"/>
                <a:ea typeface="Tahoma" panose="020B0604030504040204" pitchFamily="34" charset="0"/>
                <a:cs typeface="Tahoma" panose="020B0604030504040204" pitchFamily="34" charset="0"/>
              </a:rPr>
            </a:br>
            <a:r>
              <a:rPr lang="en-AU" dirty="0">
                <a:latin typeface="Tahoma" panose="020B0604030504040204" pitchFamily="34" charset="0"/>
                <a:ea typeface="Tahoma" panose="020B0604030504040204" pitchFamily="34" charset="0"/>
                <a:cs typeface="Tahoma" panose="020B0604030504040204" pitchFamily="34" charset="0"/>
              </a:rPr>
              <a:t>The NSW Interagency Guidelines for Child Wellbeing &amp; Child Protection state:</a:t>
            </a:r>
            <a:br>
              <a:rPr lang="en-AU" dirty="0">
                <a:latin typeface="Tahoma" panose="020B0604030504040204" pitchFamily="34" charset="0"/>
                <a:ea typeface="Tahoma" panose="020B0604030504040204" pitchFamily="34" charset="0"/>
                <a:cs typeface="Tahoma" panose="020B0604030504040204" pitchFamily="34" charset="0"/>
              </a:rPr>
            </a:br>
            <a:br>
              <a:rPr lang="en-AU" dirty="0">
                <a:latin typeface="Tahoma" panose="020B0604030504040204" pitchFamily="34" charset="0"/>
                <a:ea typeface="Tahoma" panose="020B0604030504040204" pitchFamily="34" charset="0"/>
                <a:cs typeface="Tahoma" panose="020B0604030504040204" pitchFamily="34" charset="0"/>
              </a:rPr>
            </a:br>
            <a:r>
              <a:rPr lang="en-AU" dirty="0">
                <a:latin typeface="Tahoma" panose="020B0604030504040204" pitchFamily="34" charset="0"/>
                <a:ea typeface="Tahoma" panose="020B0604030504040204" pitchFamily="34" charset="0"/>
                <a:cs typeface="Tahoma" panose="020B0604030504040204" pitchFamily="34" charset="0"/>
              </a:rPr>
              <a:t>“A child or young person is at risk of significant harm if the circumstances that are causing concern for the safety, welfare or well being of the child or young person are present to a significant extent.”</a:t>
            </a:r>
            <a:br>
              <a:rPr lang="en-AU" dirty="0">
                <a:latin typeface="Tahoma" panose="020B0604030504040204" pitchFamily="34" charset="0"/>
                <a:ea typeface="Tahoma" panose="020B0604030504040204" pitchFamily="34" charset="0"/>
                <a:cs typeface="Tahoma" panose="020B0604030504040204" pitchFamily="34" charset="0"/>
              </a:rPr>
            </a:b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15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E59-6DF5-4981-B736-A9EF9FF54CA7}"/>
              </a:ext>
            </a:extLst>
          </p:cNvPr>
          <p:cNvSpPr>
            <a:spLocks noGrp="1"/>
          </p:cNvSpPr>
          <p:nvPr>
            <p:ph type="title"/>
          </p:nvPr>
        </p:nvSpPr>
        <p:spPr>
          <a:xfrm>
            <a:off x="982980" y="365125"/>
            <a:ext cx="10515600" cy="572135"/>
          </a:xfrm>
        </p:spPr>
        <p:txBody>
          <a:bodyPr>
            <a:normAutofit/>
          </a:bodyPr>
          <a:lstStyle/>
          <a:p>
            <a:r>
              <a:rPr lang="en-AU" dirty="0"/>
              <a:t>Harm types</a:t>
            </a:r>
          </a:p>
        </p:txBody>
      </p:sp>
      <p:graphicFrame>
        <p:nvGraphicFramePr>
          <p:cNvPr id="5" name="Content Placeholder 2">
            <a:extLst>
              <a:ext uri="{FF2B5EF4-FFF2-40B4-BE49-F238E27FC236}">
                <a16:creationId xmlns:a16="http://schemas.microsoft.com/office/drawing/2014/main" id="{39F6F2A1-C477-4B99-B1F5-94DDA056EDF9}"/>
              </a:ext>
            </a:extLst>
          </p:cNvPr>
          <p:cNvGraphicFramePr>
            <a:graphicFrameLocks noGrp="1"/>
          </p:cNvGraphicFramePr>
          <p:nvPr>
            <p:ph sz="quarter" idx="10"/>
            <p:extLst>
              <p:ext uri="{D42A27DB-BD31-4B8C-83A1-F6EECF244321}">
                <p14:modId xmlns:p14="http://schemas.microsoft.com/office/powerpoint/2010/main" val="2181304558"/>
              </p:ext>
            </p:extLst>
          </p:nvPr>
        </p:nvGraphicFramePr>
        <p:xfrm>
          <a:off x="982663" y="1112838"/>
          <a:ext cx="10515600" cy="53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64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E59-6DF5-4981-B736-A9EF9FF54CA7}"/>
              </a:ext>
            </a:extLst>
          </p:cNvPr>
          <p:cNvSpPr>
            <a:spLocks noGrp="1"/>
          </p:cNvSpPr>
          <p:nvPr>
            <p:ph type="title"/>
          </p:nvPr>
        </p:nvSpPr>
        <p:spPr>
          <a:xfrm>
            <a:off x="982980" y="365125"/>
            <a:ext cx="10515600" cy="572135"/>
          </a:xfrm>
        </p:spPr>
        <p:txBody>
          <a:bodyPr>
            <a:normAutofit/>
          </a:bodyPr>
          <a:lstStyle/>
          <a:p>
            <a:r>
              <a:rPr lang="en-AU" dirty="0"/>
              <a:t>How to identify abuse or neglect</a:t>
            </a:r>
            <a:endParaRPr lang="en-AU"/>
          </a:p>
        </p:txBody>
      </p:sp>
      <p:graphicFrame>
        <p:nvGraphicFramePr>
          <p:cNvPr id="5" name="Content Placeholder 4">
            <a:extLst>
              <a:ext uri="{FF2B5EF4-FFF2-40B4-BE49-F238E27FC236}">
                <a16:creationId xmlns:a16="http://schemas.microsoft.com/office/drawing/2014/main" id="{6B054C4E-5A12-477E-861E-0B71D468BBEB}"/>
              </a:ext>
            </a:extLst>
          </p:cNvPr>
          <p:cNvGraphicFramePr>
            <a:graphicFrameLocks noGrp="1"/>
          </p:cNvGraphicFramePr>
          <p:nvPr>
            <p:ph sz="quarter" idx="10"/>
            <p:extLst>
              <p:ext uri="{D42A27DB-BD31-4B8C-83A1-F6EECF244321}">
                <p14:modId xmlns:p14="http://schemas.microsoft.com/office/powerpoint/2010/main" val="1917485371"/>
              </p:ext>
            </p:extLst>
          </p:nvPr>
        </p:nvGraphicFramePr>
        <p:xfrm>
          <a:off x="982663" y="1112838"/>
          <a:ext cx="10515600" cy="53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40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E59-6DF5-4981-B736-A9EF9FF54CA7}"/>
              </a:ext>
            </a:extLst>
          </p:cNvPr>
          <p:cNvSpPr>
            <a:spLocks noGrp="1"/>
          </p:cNvSpPr>
          <p:nvPr>
            <p:ph type="title"/>
          </p:nvPr>
        </p:nvSpPr>
        <p:spPr>
          <a:xfrm>
            <a:off x="982980" y="365125"/>
            <a:ext cx="10515600" cy="572135"/>
          </a:xfrm>
        </p:spPr>
        <p:txBody>
          <a:bodyPr>
            <a:normAutofit/>
          </a:bodyPr>
          <a:lstStyle/>
          <a:p>
            <a:r>
              <a:rPr lang="en-AU" dirty="0"/>
              <a:t>Indicators of Harm</a:t>
            </a:r>
          </a:p>
        </p:txBody>
      </p:sp>
      <p:sp>
        <p:nvSpPr>
          <p:cNvPr id="6" name="Content Placeholder 5">
            <a:extLst>
              <a:ext uri="{FF2B5EF4-FFF2-40B4-BE49-F238E27FC236}">
                <a16:creationId xmlns:a16="http://schemas.microsoft.com/office/drawing/2014/main" id="{48D2A47A-2FE7-4D83-96F5-17D61E656B06}"/>
              </a:ext>
            </a:extLst>
          </p:cNvPr>
          <p:cNvSpPr>
            <a:spLocks noGrp="1"/>
          </p:cNvSpPr>
          <p:nvPr>
            <p:ph sz="quarter" idx="10"/>
          </p:nvPr>
        </p:nvSpPr>
        <p:spPr/>
        <p:txBody>
          <a:bodyPr/>
          <a:lstStyle/>
          <a:p>
            <a:pPr>
              <a:spcAft>
                <a:spcPts val="600"/>
              </a:spcAft>
            </a:pPr>
            <a:r>
              <a:rPr lang="en-AU" sz="2000" b="1" dirty="0">
                <a:latin typeface="Arial" panose="020B0604020202020204" pitchFamily="34" charset="0"/>
                <a:ea typeface="Tahoma" panose="020B0604030504040204" pitchFamily="34" charset="0"/>
                <a:cs typeface="Arial" panose="020B0604020202020204" pitchFamily="34" charset="0"/>
              </a:rPr>
              <a:t>Physical abuse </a:t>
            </a:r>
            <a:r>
              <a:rPr lang="en-AU" sz="2000" dirty="0">
                <a:latin typeface="Arial" panose="020B0604020202020204" pitchFamily="34" charset="0"/>
                <a:ea typeface="Tahoma" panose="020B0604030504040204" pitchFamily="34" charset="0"/>
                <a:cs typeface="Arial" panose="020B0604020202020204" pitchFamily="34" charset="0"/>
              </a:rPr>
              <a:t>– bruising, lacerations, bite marks, burn marks, unspecified internal pain, behaves aggressively towards younger children, wears clothing inappropriate to weather conditions to conceal injuries, fear of going home</a:t>
            </a:r>
          </a:p>
          <a:p>
            <a:pPr>
              <a:spcAft>
                <a:spcPts val="600"/>
              </a:spcAft>
            </a:pPr>
            <a:r>
              <a:rPr lang="en-AU" sz="2000" b="1" dirty="0">
                <a:latin typeface="Arial" panose="020B0604020202020204" pitchFamily="34" charset="0"/>
                <a:ea typeface="Tahoma" panose="020B0604030504040204" pitchFamily="34" charset="0"/>
                <a:cs typeface="Arial" panose="020B0604020202020204" pitchFamily="34" charset="0"/>
              </a:rPr>
              <a:t>Sexual abuse </a:t>
            </a:r>
            <a:r>
              <a:rPr lang="en-AU" sz="2000" dirty="0">
                <a:latin typeface="Arial" panose="020B0604020202020204" pitchFamily="34" charset="0"/>
                <a:ea typeface="Tahoma" panose="020B0604030504040204" pitchFamily="34" charset="0"/>
                <a:cs typeface="Arial" panose="020B0604020202020204" pitchFamily="34" charset="0"/>
              </a:rPr>
              <a:t>– pregnancy, diagnosed STI, unexplained money or gifts, describes or re-enacts sexual acts with age inappropriate knowledge, disturbed sleep, risk taking behaviour, sexual themes in artwork</a:t>
            </a:r>
          </a:p>
          <a:p>
            <a:pPr>
              <a:spcAft>
                <a:spcPts val="600"/>
              </a:spcAft>
            </a:pPr>
            <a:r>
              <a:rPr lang="en-AU" sz="2000" b="1" dirty="0">
                <a:latin typeface="Arial" panose="020B0604020202020204" pitchFamily="34" charset="0"/>
                <a:ea typeface="Tahoma" panose="020B0604030504040204" pitchFamily="34" charset="0"/>
                <a:cs typeface="Arial" panose="020B0604020202020204" pitchFamily="34" charset="0"/>
              </a:rPr>
              <a:t>Psychological harm </a:t>
            </a:r>
            <a:r>
              <a:rPr lang="en-AU" sz="2000" dirty="0">
                <a:latin typeface="Arial" panose="020B0604020202020204" pitchFamily="34" charset="0"/>
                <a:ea typeface="Tahoma" panose="020B0604030504040204" pitchFamily="34" charset="0"/>
                <a:cs typeface="Arial" panose="020B0604020202020204" pitchFamily="34" charset="0"/>
              </a:rPr>
              <a:t>– self harms, low self esteem, lacks trust, avoids adults, extreme attention seeking, highly self critical, displays rocking, head-banging behaviour, depressed.</a:t>
            </a:r>
          </a:p>
          <a:p>
            <a:pPr>
              <a:spcAft>
                <a:spcPts val="600"/>
              </a:spcAft>
            </a:pPr>
            <a:r>
              <a:rPr lang="en-AU" sz="2000" b="1" dirty="0">
                <a:latin typeface="Arial" panose="020B0604020202020204" pitchFamily="34" charset="0"/>
                <a:ea typeface="Tahoma" panose="020B0604030504040204" pitchFamily="34" charset="0"/>
                <a:cs typeface="Arial" panose="020B0604020202020204" pitchFamily="34" charset="0"/>
              </a:rPr>
              <a:t>Neglect</a:t>
            </a:r>
            <a:r>
              <a:rPr lang="en-AU" sz="2000" dirty="0">
                <a:latin typeface="Arial" panose="020B0604020202020204" pitchFamily="34" charset="0"/>
                <a:ea typeface="Tahoma" panose="020B0604030504040204" pitchFamily="34" charset="0"/>
                <a:cs typeface="Arial" panose="020B0604020202020204" pitchFamily="34" charset="0"/>
              </a:rPr>
              <a:t> – low weight for age, standard of hygiene and self care poor, not adequately supervised, poor school attendance, scavenges for food, attains developmental milestones late</a:t>
            </a:r>
          </a:p>
          <a:p>
            <a:pPr>
              <a:spcAft>
                <a:spcPts val="600"/>
              </a:spcAft>
            </a:pPr>
            <a:r>
              <a:rPr lang="en-AU" sz="2000" b="1" dirty="0">
                <a:latin typeface="Arial" panose="020B0604020202020204" pitchFamily="34" charset="0"/>
                <a:ea typeface="Tahoma" panose="020B0604030504040204" pitchFamily="34" charset="0"/>
                <a:cs typeface="Arial" panose="020B0604020202020204" pitchFamily="34" charset="0"/>
              </a:rPr>
              <a:t>Domestic violence </a:t>
            </a:r>
            <a:r>
              <a:rPr lang="en-AU" sz="2000" dirty="0">
                <a:latin typeface="Arial" panose="020B0604020202020204" pitchFamily="34" charset="0"/>
                <a:ea typeface="Tahoma" panose="020B0604030504040204" pitchFamily="34" charset="0"/>
                <a:cs typeface="Arial" panose="020B0604020202020204" pitchFamily="34" charset="0"/>
              </a:rPr>
              <a:t>– low weight for age, unexplained physical injuries, overprotects a parent, no emotion or fear when hurt or threatened, regresses in developmental achievements, psychosomatic complaints</a:t>
            </a:r>
          </a:p>
          <a:p>
            <a:pPr marL="0" indent="0">
              <a:buNone/>
            </a:pPr>
            <a:endParaRPr lang="en-AU" dirty="0"/>
          </a:p>
        </p:txBody>
      </p:sp>
    </p:spTree>
    <p:extLst>
      <p:ext uri="{BB962C8B-B14F-4D97-AF65-F5344CB8AC3E}">
        <p14:creationId xmlns:p14="http://schemas.microsoft.com/office/powerpoint/2010/main" val="330831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Catholic Schools Broken Bay" id="{5C0FAA00-4A12-4FA9-83F6-25DFA9D868F0}" vid="{A5B7CA70-BD65-4A49-8DBB-3CC838FAE4C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Catholic Schools Broken Bay" id="{5C0FAA00-4A12-4FA9-83F6-25DFA9D868F0}" vid="{15989980-EBAE-424F-987A-E95A7A3786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17C869E50DD5418FCB235CBDD93AC7" ma:contentTypeVersion="8" ma:contentTypeDescription="Create a new document." ma:contentTypeScope="" ma:versionID="30ed8bdd93ad58c294f1abcf6717f6e2">
  <xsd:schema xmlns:xsd="http://www.w3.org/2001/XMLSchema" xmlns:xs="http://www.w3.org/2001/XMLSchema" xmlns:p="http://schemas.microsoft.com/office/2006/metadata/properties" xmlns:ns2="77cccd35-6f38-4a5e-a9cd-1b5cedcff8c1" xmlns:ns3="c4abc582-195b-48dc-ba0f-37298bcb5c30" targetNamespace="http://schemas.microsoft.com/office/2006/metadata/properties" ma:root="true" ma:fieldsID="2ffdacf7ab0457a5284ae2716ac6cd25" ns2:_="" ns3:_="">
    <xsd:import namespace="77cccd35-6f38-4a5e-a9cd-1b5cedcff8c1"/>
    <xsd:import namespace="c4abc582-195b-48dc-ba0f-37298bcb5c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ccd35-6f38-4a5e-a9cd-1b5cedcff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abc582-195b-48dc-ba0f-37298bcb5c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7C00E0-6844-460D-9B3F-F463AB61968D}">
  <ds:schemaRefs>
    <ds:schemaRef ds:uri="http://schemas.microsoft.com/sharepoint/v3/contenttype/forms"/>
  </ds:schemaRefs>
</ds:datastoreItem>
</file>

<file path=customXml/itemProps2.xml><?xml version="1.0" encoding="utf-8"?>
<ds:datastoreItem xmlns:ds="http://schemas.openxmlformats.org/officeDocument/2006/customXml" ds:itemID="{89BEDBBA-69C3-4DC0-BD7F-6C253AB80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cccd35-6f38-4a5e-a9cd-1b5cedcff8c1"/>
    <ds:schemaRef ds:uri="c4abc582-195b-48dc-ba0f-37298bcb5c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7D3301-6756-47FF-B2A0-57E901F593DC}">
  <ds:schemaRefs>
    <ds:schemaRef ds:uri="77cccd35-6f38-4a5e-a9cd-1b5cedcff8c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4abc582-195b-48dc-ba0f-37298bcb5c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Catholic Schools Broken Bay</Template>
  <TotalTime>725</TotalTime>
  <Words>6405</Words>
  <Application>Microsoft Office PowerPoint</Application>
  <PresentationFormat>Widescreen</PresentationFormat>
  <Paragraphs>430</Paragraphs>
  <Slides>30</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Arial Narrow</vt:lpstr>
      <vt:lpstr>Calibri</vt:lpstr>
      <vt:lpstr>Century Gothic</vt:lpstr>
      <vt:lpstr>Corbel</vt:lpstr>
      <vt:lpstr>Helvetica</vt:lpstr>
      <vt:lpstr>Tahoma</vt:lpstr>
      <vt:lpstr>Verdana</vt:lpstr>
      <vt:lpstr>Wingdings</vt:lpstr>
      <vt:lpstr>Wingdings 2</vt:lpstr>
      <vt:lpstr>Office Theme</vt:lpstr>
      <vt:lpstr>1_Office Theme</vt:lpstr>
      <vt:lpstr>Promoting Child Safety </vt:lpstr>
      <vt:lpstr>Objectives of this module</vt:lpstr>
      <vt:lpstr>Introduction to Child Protection</vt:lpstr>
      <vt:lpstr>Legislation &amp; school responsibilities</vt:lpstr>
      <vt:lpstr>Ch16A Exchange of Information Rules</vt:lpstr>
      <vt:lpstr> Defining Risk of Significant Harm:  The NSW Interagency Guidelines for Child Wellbeing &amp; Child Protection state:  “A child or young person is at risk of significant harm if the circumstances that are causing concern for the safety, welfare or well being of the child or young person are present to a significant extent.” </vt:lpstr>
      <vt:lpstr>Harm types</vt:lpstr>
      <vt:lpstr>How to identify abuse or neglect</vt:lpstr>
      <vt:lpstr>Indicators of Harm</vt:lpstr>
      <vt:lpstr>What to do when you suspect a student is at risk</vt:lpstr>
      <vt:lpstr>Reporting risk of significant harm</vt:lpstr>
      <vt:lpstr>Reporting risk of significant harm (Cont’d)</vt:lpstr>
      <vt:lpstr>PowerPoint Presentation</vt:lpstr>
      <vt:lpstr>Brendan</vt:lpstr>
      <vt:lpstr>     </vt:lpstr>
      <vt:lpstr>Physical Abuse Decision Tree</vt:lpstr>
      <vt:lpstr>MRG Decision Tree Outcomes</vt:lpstr>
      <vt:lpstr>PowerPoint Presentation</vt:lpstr>
      <vt:lpstr>Verity</vt:lpstr>
      <vt:lpstr>Verity – additional information</vt:lpstr>
      <vt:lpstr>    Supporting Students at Risk</vt:lpstr>
      <vt:lpstr>What does ‘continue the relationship’ mean?</vt:lpstr>
      <vt:lpstr>What does the school document?</vt:lpstr>
      <vt:lpstr>Keeping records</vt:lpstr>
      <vt:lpstr>PowerPoint Presentation</vt:lpstr>
      <vt:lpstr>Lucy</vt:lpstr>
      <vt:lpstr>Lucy - additional information</vt:lpstr>
      <vt:lpstr>More information, better decisions</vt:lpstr>
      <vt:lpstr>Summary – your role</vt:lpstr>
      <vt:lpstr>CSBB, Office for Safeguarding Contact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Ana Kosi</dc:creator>
  <cp:lastModifiedBy>Ana Kosi</cp:lastModifiedBy>
  <cp:revision>11</cp:revision>
  <cp:lastPrinted>2021-04-28T01:16:27Z</cp:lastPrinted>
  <dcterms:created xsi:type="dcterms:W3CDTF">2021-04-08T01:18:06Z</dcterms:created>
  <dcterms:modified xsi:type="dcterms:W3CDTF">2021-04-30T06:20:45Z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0x010100EC17C869E50DD5418FCB235CBDD93AC7</vt:lpwstr>
  </property>
</Properties>
</file>